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9"/>
  </p:notesMasterIdLst>
  <p:sldIdLst>
    <p:sldId id="258" r:id="rId5"/>
    <p:sldId id="279" r:id="rId6"/>
    <p:sldId id="280" r:id="rId7"/>
    <p:sldId id="262" r:id="rId8"/>
    <p:sldId id="257" r:id="rId9"/>
    <p:sldId id="282" r:id="rId10"/>
    <p:sldId id="263" r:id="rId11"/>
    <p:sldId id="264" r:id="rId12"/>
    <p:sldId id="265" r:id="rId13"/>
    <p:sldId id="266" r:id="rId14"/>
    <p:sldId id="281" r:id="rId15"/>
    <p:sldId id="267" r:id="rId16"/>
    <p:sldId id="270" r:id="rId17"/>
    <p:sldId id="271" r:id="rId18"/>
    <p:sldId id="272" r:id="rId19"/>
    <p:sldId id="278" r:id="rId20"/>
    <p:sldId id="268" r:id="rId21"/>
    <p:sldId id="274" r:id="rId22"/>
    <p:sldId id="269" r:id="rId23"/>
    <p:sldId id="277" r:id="rId24"/>
    <p:sldId id="275" r:id="rId25"/>
    <p:sldId id="276" r:id="rId26"/>
    <p:sldId id="273" r:id="rId27"/>
    <p:sldId id="259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A0CEA6-949A-4964-8C9E-83DF6C3B365A}">
          <p14:sldIdLst>
            <p14:sldId id="258"/>
            <p14:sldId id="279"/>
            <p14:sldId id="280"/>
            <p14:sldId id="262"/>
            <p14:sldId id="257"/>
            <p14:sldId id="282"/>
            <p14:sldId id="263"/>
            <p14:sldId id="264"/>
            <p14:sldId id="265"/>
            <p14:sldId id="266"/>
            <p14:sldId id="281"/>
            <p14:sldId id="267"/>
            <p14:sldId id="270"/>
            <p14:sldId id="271"/>
            <p14:sldId id="272"/>
            <p14:sldId id="278"/>
            <p14:sldId id="268"/>
            <p14:sldId id="274"/>
            <p14:sldId id="269"/>
            <p14:sldId id="277"/>
            <p14:sldId id="275"/>
            <p14:sldId id="276"/>
            <p14:sldId id="273"/>
            <p14:sldId id="259"/>
          </p14:sldIdLst>
        </p14:section>
        <p14:section name="Untitled Section" id="{585D6FCB-5246-4C85-8C7A-AED029E97F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Nugent" initials="AN" lastIdx="10" clrIdx="0">
    <p:extLst>
      <p:ext uri="{19B8F6BF-5375-455C-9EA6-DF929625EA0E}">
        <p15:presenceInfo xmlns:p15="http://schemas.microsoft.com/office/powerpoint/2012/main" userId="019cbba3234f0384" providerId="Windows Live"/>
      </p:ext>
    </p:extLst>
  </p:cmAuthor>
  <p:cmAuthor id="2" name="Justin Bieganek" initials="JB" lastIdx="3" clrIdx="1">
    <p:extLst>
      <p:ext uri="{19B8F6BF-5375-455C-9EA6-DF929625EA0E}">
        <p15:presenceInfo xmlns:p15="http://schemas.microsoft.com/office/powerpoint/2012/main" userId="fa79bc7486aadd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E42"/>
    <a:srgbClr val="364C7C"/>
    <a:srgbClr val="374E85"/>
    <a:srgbClr val="33508C"/>
    <a:srgbClr val="334E85"/>
    <a:srgbClr val="375591"/>
    <a:srgbClr val="4D72BB"/>
    <a:srgbClr val="2B426F"/>
    <a:srgbClr val="345088"/>
    <a:srgbClr val="38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7358" autoAdjust="0"/>
  </p:normalViewPr>
  <p:slideViewPr>
    <p:cSldViewPr snapToGrid="0" snapToObjects="1">
      <p:cViewPr varScale="1">
        <p:scale>
          <a:sx n="99" d="100"/>
          <a:sy n="99" d="100"/>
        </p:scale>
        <p:origin x="18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5"/>
    </p:cViewPr>
  </p:outlineViewPr>
  <p:notesTextViewPr>
    <p:cViewPr>
      <p:scale>
        <a:sx n="133" d="100"/>
        <a:sy n="133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462B-2894-4FAF-AE6F-E9419A0E703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9F8D-A818-4919-A738-7FABB21A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6747"/>
            <a:ext cx="7772400" cy="1470025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63529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7104A-6F6F-0E4D-AF50-31F77FC78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934" y="5533707"/>
            <a:ext cx="2824980" cy="728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67497-0B84-DF48-AB94-91F4B5B054A8}"/>
              </a:ext>
            </a:extLst>
          </p:cNvPr>
          <p:cNvCxnSpPr/>
          <p:nvPr userDrawn="1"/>
        </p:nvCxnSpPr>
        <p:spPr>
          <a:xfrm>
            <a:off x="685800" y="3038168"/>
            <a:ext cx="773552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0C09809-C4B0-E74B-B0FC-A5BB38814D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1588" y="2411977"/>
            <a:ext cx="1049590" cy="1049590"/>
          </a:xfrm>
          <a:prstGeom prst="rect">
            <a:avLst/>
          </a:prstGeom>
        </p:spPr>
      </p:pic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A4C9BEF3-CE5F-4C40-9FD1-3B9DC933F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endix">
    <p:bg>
      <p:bgPr>
        <a:gradFill flip="none" rotWithShape="1">
          <a:gsLst>
            <a:gs pos="5000">
              <a:schemeClr val="accent1">
                <a:lumMod val="20000"/>
                <a:lumOff val="80000"/>
              </a:schemeClr>
            </a:gs>
            <a:gs pos="33000">
              <a:schemeClr val="bg1">
                <a:lumMod val="95000"/>
              </a:schemeClr>
            </a:gs>
            <a:gs pos="7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18B66-2512-394F-8571-3C4084E7F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7562" y="402092"/>
            <a:ext cx="2912418" cy="4953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>
            <a:cxnSpLocks/>
          </p:cNvCxnSpPr>
          <p:nvPr userDrawn="1"/>
        </p:nvCxnSpPr>
        <p:spPr>
          <a:xfrm>
            <a:off x="337071" y="1005840"/>
            <a:ext cx="825828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5A5AC-868D-428C-B5E1-4AF9969B4B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 sz="2000"/>
            </a:lvl1pPr>
            <a:lvl2pPr marL="457200" indent="0">
              <a:buClr>
                <a:schemeClr val="accent2"/>
              </a:buClr>
              <a:buNone/>
              <a:defRPr sz="2000"/>
            </a:lvl2pPr>
            <a:lvl3pPr marL="914400" indent="0">
              <a:buClr>
                <a:schemeClr val="accent2"/>
              </a:buClr>
              <a:buNone/>
              <a:defRPr sz="2000"/>
            </a:lvl3pPr>
            <a:lvl4pPr marL="1371600" indent="0">
              <a:buClr>
                <a:schemeClr val="accent2"/>
              </a:buClr>
              <a:buNone/>
              <a:defRPr sz="2000"/>
            </a:lvl4pPr>
            <a:lvl5pPr marL="1828800" indent="0">
              <a:buClr>
                <a:schemeClr val="accent2"/>
              </a:buCl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D5102-5ACE-4A68-8BAB-1A06B9010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2FE89-CD3A-7140-83DB-DD1C1AB8732A}"/>
              </a:ext>
            </a:extLst>
          </p:cNvPr>
          <p:cNvSpPr/>
          <p:nvPr userDrawn="1"/>
        </p:nvSpPr>
        <p:spPr>
          <a:xfrm>
            <a:off x="0" y="0"/>
            <a:ext cx="9144000" cy="5768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25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25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45C080D-0D1B-9847-9057-F9F3237B0725}"/>
              </a:ext>
            </a:extLst>
          </p:cNvPr>
          <p:cNvSpPr/>
          <p:nvPr userDrawn="1"/>
        </p:nvSpPr>
        <p:spPr>
          <a:xfrm>
            <a:off x="3569519" y="1354201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2D21AD17-7D29-854D-97EA-A5AC377FD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37360"/>
            <a:ext cx="4038600" cy="4032209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37360"/>
            <a:ext cx="4038600" cy="4032209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8919B-8C96-E349-8F09-FA3B0266C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25A28-6965-774B-A82E-CB330DC162B2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61898BF4-62B2-954B-A613-57CAEE9A9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8F9E8-39DC-411E-B13F-B2E6CE74B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" y="173736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468880"/>
            <a:ext cx="4040188" cy="308316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68880"/>
            <a:ext cx="4041775" cy="308316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2A3C57-4145-7542-995B-CD2E2FC40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2F4ECA-C9A9-AD43-B570-B6615D656E37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9609941C-4ADB-7149-BCBC-A3215FEA2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95AC3-C07A-471B-9B0F-D2627CAC1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 Sectio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73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5760" y="2468880"/>
            <a:ext cx="4040188" cy="3373120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373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68880"/>
            <a:ext cx="4041775" cy="3373120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2A3C57-4145-7542-995B-CD2E2FC40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EE6C6-52EC-A941-9A5F-472A59DB1D63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90F6BC36-FAE7-4844-A97B-8DCE170BC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35881-6C72-4981-BF9A-317125ED2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30DB8-E9A8-1F43-AD3E-AE11DF7C6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0085A-62F3-3E48-BCC2-C72753CB297F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031D0ED7-F221-A843-A7FC-D3B49CAE4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9BCFC-048E-4060-A231-2D4C6DBB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D737B6-9EC3-AB47-8425-6D48FD70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903C6A-34A8-4A48-AADB-DF0D5B3382C0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B0BDF791-9D25-6B49-8FF3-64D9A30C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54730-2189-478A-92AF-8D51EB3F6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BC3F06D-851B-DA42-992C-707D3F4586A7}"/>
              </a:ext>
            </a:extLst>
          </p:cNvPr>
          <p:cNvSpPr/>
          <p:nvPr userDrawn="1"/>
        </p:nvSpPr>
        <p:spPr>
          <a:xfrm flipH="1">
            <a:off x="-176981" y="6268474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18872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03120"/>
            <a:ext cx="8229600" cy="36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0C1DAD3-1818-4A13-ADA1-6BD22D4A49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08288" y="5704082"/>
            <a:ext cx="1253266" cy="112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1BEDB-6C1A-4CDE-9B4C-149CC178E2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828020" y="6330630"/>
            <a:ext cx="1066800" cy="28950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33A51-91C5-E64C-99AD-A8473171E3E0}"/>
              </a:ext>
            </a:extLst>
          </p:cNvPr>
          <p:cNvSpPr txBox="1">
            <a:spLocks/>
          </p:cNvSpPr>
          <p:nvPr userDrawn="1"/>
        </p:nvSpPr>
        <p:spPr>
          <a:xfrm>
            <a:off x="337071" y="6307516"/>
            <a:ext cx="5016917" cy="36512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200" kern="1200" cap="all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NutriStudents K-12  </a:t>
            </a:r>
            <a:r>
              <a:rPr lang="en-US" b="1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MenuFreedom.com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1A2E46-1D6F-FD4F-BF30-9E7EA53E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9871" y="6268052"/>
            <a:ext cx="50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8DA3C9A4-E258-3344-B1DD-829822634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75" r:id="rId4"/>
    <p:sldLayoutId id="2147483676" r:id="rId5"/>
    <p:sldLayoutId id="2147483677" r:id="rId6"/>
    <p:sldLayoutId id="2147483680" r:id="rId7"/>
    <p:sldLayoutId id="2147483678" r:id="rId8"/>
    <p:sldLayoutId id="2147483679" r:id="rId9"/>
    <p:sldLayoutId id="214748368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Banda Regular" panose="02000503020000020004" pitchFamily="50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tE03JSJx70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0B4D0-CA90-2943-907E-44DF19268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the Most </a:t>
            </a:r>
            <a:br>
              <a:rPr lang="en-US" dirty="0"/>
            </a:br>
            <a:r>
              <a:rPr lang="en-US" dirty="0"/>
              <a:t>of Your School </a:t>
            </a:r>
            <a:br>
              <a:rPr lang="en-US" dirty="0"/>
            </a:br>
            <a:r>
              <a:rPr lang="en-US" dirty="0"/>
              <a:t>Breakfast Program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18CE51A-2070-C547-BDC4-6E2CB40F1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Presented by: </a:t>
            </a:r>
          </a:p>
          <a:p>
            <a:r>
              <a:rPr lang="en-US" sz="2000" dirty="0"/>
              <a:t>Jeanne Hopkins, RD</a:t>
            </a:r>
          </a:p>
          <a:p>
            <a:r>
              <a:rPr lang="en-US" sz="2000" dirty="0"/>
              <a:t>SNA-WI 2021 Annual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9237-3513-4E49-AF92-AD52CA22F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631E-8710-A34E-9225-728846A1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67889"/>
            <a:ext cx="8229600" cy="640080"/>
          </a:xfrm>
        </p:spPr>
        <p:txBody>
          <a:bodyPr/>
          <a:lstStyle/>
          <a:p>
            <a:r>
              <a:rPr lang="en-US" dirty="0"/>
              <a:t>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59F6-7BB5-B842-91CF-47CC50ED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99409"/>
            <a:ext cx="8229600" cy="3884408"/>
          </a:xfrm>
        </p:spPr>
        <p:txBody>
          <a:bodyPr/>
          <a:lstStyle/>
          <a:p>
            <a:r>
              <a:rPr lang="en-US" dirty="0"/>
              <a:t>Potential concerns include: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Interference in instructional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Classroom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8DBE0-FD82-D54D-8CA8-5DC052E4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3D82-B6A3-9E43-8D2D-097C000F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9253"/>
            <a:ext cx="8229600" cy="2418347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have a breakfast program, what are some of your successes?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596E-760F-0248-917C-89EE98BA2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93E9-7848-CD40-AE07-E99ABAD2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676014"/>
            <a:ext cx="8229600" cy="640080"/>
          </a:xfrm>
        </p:spPr>
        <p:txBody>
          <a:bodyPr/>
          <a:lstStyle/>
          <a:p>
            <a:r>
              <a:rPr lang="en-US" dirty="0"/>
              <a:t>Determine a Style That Works </a:t>
            </a:r>
            <a:br>
              <a:rPr lang="en-US" dirty="0"/>
            </a:br>
            <a:r>
              <a:rPr lang="en-US" dirty="0"/>
              <a:t>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7BB5-13D7-D343-B5A6-E29160E6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316094"/>
            <a:ext cx="8229600" cy="3884408"/>
          </a:xfrm>
        </p:spPr>
        <p:txBody>
          <a:bodyPr/>
          <a:lstStyle/>
          <a:p>
            <a:r>
              <a:rPr lang="en-US" dirty="0"/>
              <a:t>Cafeteria Service</a:t>
            </a:r>
          </a:p>
          <a:p>
            <a:r>
              <a:rPr lang="en-US" dirty="0"/>
              <a:t>Grab and Go (GNG)</a:t>
            </a:r>
          </a:p>
          <a:p>
            <a:r>
              <a:rPr lang="en-US" dirty="0"/>
              <a:t>Breakfast in the Classroom (BIC)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6A3D-0498-314A-BF61-DED04EBF4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E6A7-85D8-1240-842D-23F45E72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67886"/>
            <a:ext cx="8229600" cy="640080"/>
          </a:xfrm>
        </p:spPr>
        <p:txBody>
          <a:bodyPr/>
          <a:lstStyle/>
          <a:p>
            <a:r>
              <a:rPr lang="en-US" dirty="0"/>
              <a:t>Cafeteria Service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8D9945-A1E1-834C-AC27-F3D5DAE24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99406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Benefits:</a:t>
            </a:r>
          </a:p>
          <a:p>
            <a:r>
              <a:rPr lang="en-US" dirty="0"/>
              <a:t>Wider variety of foods can be offered, including heated options such as burritos or breakfast sandwiches.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CD5A2C-0859-1945-897B-736DA20F1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99406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Challenges:</a:t>
            </a:r>
          </a:p>
          <a:p>
            <a:r>
              <a:rPr lang="en-US" dirty="0"/>
              <a:t>Must be served before the bell.</a:t>
            </a:r>
          </a:p>
          <a:p>
            <a:r>
              <a:rPr lang="en-US" dirty="0"/>
              <a:t>More foodservice staff needed to prepare, serve, clean up.</a:t>
            </a:r>
          </a:p>
          <a:p>
            <a:r>
              <a:rPr lang="en-US" dirty="0"/>
              <a:t>Students eating in cafeteria may be perceived as low income by their peers.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A17A1-669F-DA4E-B107-1840FDB0F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4FF-B4C5-F04E-8C6C-4BC91D0E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79463"/>
            <a:ext cx="8229600" cy="640080"/>
          </a:xfrm>
        </p:spPr>
        <p:txBody>
          <a:bodyPr/>
          <a:lstStyle/>
          <a:p>
            <a:r>
              <a:rPr lang="en-US" dirty="0"/>
              <a:t>Grab and Go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140897-BCA6-0441-ABAD-A609A4C8B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910983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Benefits:</a:t>
            </a:r>
            <a:endParaRPr lang="en-US" dirty="0"/>
          </a:p>
          <a:p>
            <a:r>
              <a:rPr lang="en-US" dirty="0"/>
              <a:t>Popular with middle and high school students.</a:t>
            </a:r>
          </a:p>
          <a:p>
            <a:r>
              <a:rPr lang="en-US" dirty="0"/>
              <a:t>Avoids the low-income stigma association with cafeteria-served breakfast.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77303-56B9-3A4B-99B6-292FB421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10983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Challenges:</a:t>
            </a:r>
          </a:p>
          <a:p>
            <a:r>
              <a:rPr lang="en-US" dirty="0"/>
              <a:t>Requires moveable breakfast carts and/or display racks.</a:t>
            </a:r>
          </a:p>
          <a:p>
            <a:r>
              <a:rPr lang="en-US" dirty="0"/>
              <a:t>Often limited to fruits and packaged foods (yogurt, cereal bars).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64E96-5ED1-4A4E-92C0-607ACC581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9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3A024-B521-1740-B09B-FCDA63F9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91035"/>
            <a:ext cx="8229600" cy="640080"/>
          </a:xfrm>
        </p:spPr>
        <p:txBody>
          <a:bodyPr/>
          <a:lstStyle/>
          <a:p>
            <a:r>
              <a:rPr lang="en-US" dirty="0"/>
              <a:t>Breakfast in the Classroom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8C9890-C74D-3845-8080-BBE5BC1E7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922555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Benefits:</a:t>
            </a:r>
          </a:p>
          <a:p>
            <a:r>
              <a:rPr lang="en-US" dirty="0"/>
              <a:t>Offered after the bell, so especially good for students arriving late.</a:t>
            </a:r>
          </a:p>
          <a:p>
            <a:r>
              <a:rPr lang="en-US" dirty="0"/>
              <a:t>Great for elementary schools that qualify for the Community Eligibility Provision (free meals for all students).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55C11-E971-1644-B694-61DCA451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22555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Challenges:</a:t>
            </a:r>
          </a:p>
          <a:p>
            <a:r>
              <a:rPr lang="en-US" dirty="0"/>
              <a:t>Concerns it will burden classroom teachers and result in messy classrooms.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5D693-04BB-654D-9A20-13FE72634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0553B-1305-3E4B-BBB5-CAA682A8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Breakfast in the Classroom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B5FF6-6220-EA47-811F-3DF768694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Online Media 11" descr="Everybody Eats! Breakfast for Learning">
            <a:hlinkClick r:id="" action="ppaction://media"/>
            <a:extLst>
              <a:ext uri="{FF2B5EF4-FFF2-40B4-BE49-F238E27FC236}">
                <a16:creationId xmlns:a16="http://schemas.microsoft.com/office/drawing/2014/main" id="{0ED18BEA-4606-5A4E-8681-148A88CC6A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4616" y="1645920"/>
            <a:ext cx="5771887" cy="43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8164-4D0C-9746-9D99-CE7B4202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79461"/>
            <a:ext cx="8229600" cy="640080"/>
          </a:xfrm>
        </p:spPr>
        <p:txBody>
          <a:bodyPr/>
          <a:lstStyle/>
          <a:p>
            <a:r>
              <a:rPr lang="en-US" dirty="0"/>
              <a:t>What to 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4E1B4-A038-D248-9C5F-258C9464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10981"/>
            <a:ext cx="8229600" cy="3884408"/>
          </a:xfrm>
        </p:spPr>
        <p:txBody>
          <a:bodyPr/>
          <a:lstStyle/>
          <a:p>
            <a:r>
              <a:rPr lang="en-US" dirty="0"/>
              <a:t>USDA guidelines require four components be offered daily:</a:t>
            </a:r>
          </a:p>
          <a:p>
            <a:pPr lvl="1"/>
            <a:r>
              <a:rPr lang="en-US" dirty="0"/>
              <a:t>1 and 2 whole-grain rich equivalent items</a:t>
            </a:r>
          </a:p>
          <a:p>
            <a:pPr lvl="1"/>
            <a:r>
              <a:rPr lang="en-US" dirty="0"/>
              <a:t>Fruit</a:t>
            </a:r>
          </a:p>
          <a:p>
            <a:pPr lvl="1"/>
            <a:r>
              <a:rPr lang="en-US" dirty="0"/>
              <a:t>Milk</a:t>
            </a:r>
          </a:p>
          <a:p>
            <a:pPr lvl="1"/>
            <a:r>
              <a:rPr lang="en-US" dirty="0"/>
              <a:t>Protein items</a:t>
            </a:r>
          </a:p>
          <a:p>
            <a:r>
              <a:rPr lang="en-US" dirty="0"/>
              <a:t>Students are required to take a fruit or vegetable and two other components to qualify for reimbursement. </a:t>
            </a:r>
          </a:p>
          <a:p>
            <a:r>
              <a:rPr lang="en-US" dirty="0"/>
              <a:t>Vary your menus and include kid-friendly options to keep students interested and eating.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6396B-182F-1C42-B36D-F551C372B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FF1C-4325-544B-9667-1D9A6A96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1005839"/>
            <a:ext cx="8523597" cy="1309097"/>
          </a:xfrm>
        </p:spPr>
        <p:txBody>
          <a:bodyPr/>
          <a:lstStyle/>
          <a:p>
            <a:r>
              <a:rPr lang="en-US" dirty="0"/>
              <a:t>Offer Versus Serve</a:t>
            </a:r>
            <a:br>
              <a:rPr lang="en-US" dirty="0"/>
            </a:br>
            <a:r>
              <a:rPr lang="en-US" dirty="0"/>
              <a:t>The 3 Meal Components for Breakfast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9A7E40-591C-9249-8B27-3C68D64EA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209" b="15658"/>
          <a:stretch/>
        </p:blipFill>
        <p:spPr>
          <a:xfrm>
            <a:off x="365758" y="2235128"/>
            <a:ext cx="8315255" cy="36639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0346F-5983-0441-A33D-5C2E7067B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4B73-9B49-B445-AF60-6E7A0CB0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79462"/>
            <a:ext cx="8229600" cy="640080"/>
          </a:xfrm>
        </p:spPr>
        <p:txBody>
          <a:bodyPr/>
          <a:lstStyle/>
          <a:p>
            <a:r>
              <a:rPr lang="en-US" dirty="0"/>
              <a:t>Presentation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0A09-42B6-E74E-9ED7-3BFDDB97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10982"/>
            <a:ext cx="8229600" cy="3884408"/>
          </a:xfrm>
        </p:spPr>
        <p:txBody>
          <a:bodyPr/>
          <a:lstStyle/>
          <a:p>
            <a:r>
              <a:rPr lang="en-US" dirty="0"/>
              <a:t>Hallways provide easy access.</a:t>
            </a:r>
          </a:p>
          <a:p>
            <a:r>
              <a:rPr lang="en-US" dirty="0"/>
              <a:t>Use racks and serving bowls to present a variety of items in a visually appealing manner.</a:t>
            </a:r>
          </a:p>
          <a:p>
            <a:r>
              <a:rPr lang="en-US" dirty="0"/>
              <a:t>Salad bars make great breakfast bars!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37D51-B845-E242-8E07-95B9C828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CA0B17-66BB-4742-A191-7AA9EE9B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44740"/>
            <a:ext cx="8229600" cy="640080"/>
          </a:xfrm>
        </p:spPr>
        <p:txBody>
          <a:bodyPr/>
          <a:lstStyle/>
          <a:p>
            <a:r>
              <a:rPr lang="en-US" dirty="0"/>
              <a:t>Breakfast Fuels Achievement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01725F-4F02-484F-AA01-3A21865C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76260"/>
            <a:ext cx="8229600" cy="3884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who eat breakfast achieve an average 17.5% higher scores on standardized math test and attend 1.5 more days of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who attend school regularly are 20% more likely to graduated from high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Source: Share Our Strength and Deloitte. 2015. </a:t>
            </a:r>
          </a:p>
          <a:p>
            <a:pPr algn="r"/>
            <a:r>
              <a:rPr lang="en-US" sz="1400" i="1" dirty="0"/>
              <a:t>Ending Childhood Hunger: A Social Impact Analysis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02C11-8A33-7B49-A3FC-0C41B472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40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20C13-7B66-EC4E-A83E-1DCD1FBC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A picture containing text, indoor, lined, line&#10;&#10;Description automatically generated">
            <a:extLst>
              <a:ext uri="{FF2B5EF4-FFF2-40B4-BE49-F238E27FC236}">
                <a16:creationId xmlns:a16="http://schemas.microsoft.com/office/drawing/2014/main" id="{F413EC30-0C88-DD4E-9236-8A4F2625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7" y="1238489"/>
            <a:ext cx="3201276" cy="4775237"/>
          </a:xfrm>
          <a:prstGeom prst="rect">
            <a:avLst/>
          </a:prstGeom>
        </p:spPr>
      </p:pic>
      <p:pic>
        <p:nvPicPr>
          <p:cNvPr id="6" name="Picture 5" descr="A picture containing indoor, fruit, vegetable, fresh&#10;&#10;Description automatically generated">
            <a:extLst>
              <a:ext uri="{FF2B5EF4-FFF2-40B4-BE49-F238E27FC236}">
                <a16:creationId xmlns:a16="http://schemas.microsoft.com/office/drawing/2014/main" id="{99FA3C03-F239-124B-BD60-855A7DCD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93" y="1238489"/>
            <a:ext cx="4792641" cy="3206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16830-86B3-B043-91A4-53F10355B024}"/>
              </a:ext>
            </a:extLst>
          </p:cNvPr>
          <p:cNvSpPr txBox="1"/>
          <p:nvPr/>
        </p:nvSpPr>
        <p:spPr>
          <a:xfrm>
            <a:off x="3748093" y="4444677"/>
            <a:ext cx="4792640" cy="1200329"/>
          </a:xfrm>
          <a:prstGeom prst="rect">
            <a:avLst/>
          </a:prstGeom>
          <a:solidFill>
            <a:srgbClr val="15AE4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breakfast rack is a perfect option for cafeteria or hallway breakfast. Presenting components in a visually appealing manner can help build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265250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A50A-BF16-C741-BD5D-023E5E104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A picture containing text, indoor, container&#10;&#10;Description automatically generated">
            <a:extLst>
              <a:ext uri="{FF2B5EF4-FFF2-40B4-BE49-F238E27FC236}">
                <a16:creationId xmlns:a16="http://schemas.microsoft.com/office/drawing/2014/main" id="{85ABA26A-D596-8146-978A-524A15C7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25" y="1491083"/>
            <a:ext cx="6782189" cy="4535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08A16-C091-2441-93F2-CB64D5A0B9A1}"/>
              </a:ext>
            </a:extLst>
          </p:cNvPr>
          <p:cNvSpPr txBox="1"/>
          <p:nvPr/>
        </p:nvSpPr>
        <p:spPr>
          <a:xfrm>
            <a:off x="1167224" y="5366917"/>
            <a:ext cx="6782189" cy="659756"/>
          </a:xfrm>
          <a:prstGeom prst="rect">
            <a:avLst/>
          </a:prstGeom>
          <a:solidFill>
            <a:srgbClr val="15AE4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Breakfast totes with grains, fruit offerings and milk can be prepped before students arrive and distributed to classrooms.</a:t>
            </a:r>
          </a:p>
        </p:txBody>
      </p:sp>
    </p:spTree>
    <p:extLst>
      <p:ext uri="{BB962C8B-B14F-4D97-AF65-F5344CB8AC3E}">
        <p14:creationId xmlns:p14="http://schemas.microsoft.com/office/powerpoint/2010/main" val="19348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E0D8A-3AD6-3049-A89A-D7DA00F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A picture containing text, indoor, cluttered, lots&#10;&#10;Description automatically generated">
            <a:extLst>
              <a:ext uri="{FF2B5EF4-FFF2-40B4-BE49-F238E27FC236}">
                <a16:creationId xmlns:a16="http://schemas.microsoft.com/office/drawing/2014/main" id="{FEFA6BB1-7074-8946-835B-E4709DDB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12" y="1376419"/>
            <a:ext cx="6997575" cy="4682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BEB6D-B930-0F4A-825B-E0B5DD8AE45F}"/>
              </a:ext>
            </a:extLst>
          </p:cNvPr>
          <p:cNvSpPr txBox="1"/>
          <p:nvPr/>
        </p:nvSpPr>
        <p:spPr>
          <a:xfrm>
            <a:off x="1073212" y="5412289"/>
            <a:ext cx="6997575" cy="646331"/>
          </a:xfrm>
          <a:prstGeom prst="rect">
            <a:avLst/>
          </a:prstGeom>
          <a:solidFill>
            <a:srgbClr val="15AE4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Incorporate proteins such as yogurt and cheese sticks in your breakfast planning.</a:t>
            </a:r>
          </a:p>
        </p:txBody>
      </p:sp>
    </p:spTree>
    <p:extLst>
      <p:ext uri="{BB962C8B-B14F-4D97-AF65-F5344CB8AC3E}">
        <p14:creationId xmlns:p14="http://schemas.microsoft.com/office/powerpoint/2010/main" val="334648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611A-6DFC-0648-BCFA-C733DEF4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79464"/>
            <a:ext cx="8229600" cy="640080"/>
          </a:xfrm>
        </p:spPr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5108-3839-AB4B-8688-C1EB0DF0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10984"/>
            <a:ext cx="8229600" cy="3884408"/>
          </a:xfrm>
        </p:spPr>
        <p:txBody>
          <a:bodyPr/>
          <a:lstStyle/>
          <a:p>
            <a:r>
              <a:rPr lang="en-US" dirty="0"/>
              <a:t>USDA requires promotion of your School Breakfast Program. </a:t>
            </a:r>
          </a:p>
          <a:p>
            <a:r>
              <a:rPr lang="en-US" b="1" dirty="0"/>
              <a:t>How to get the word 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 details on district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district-wide communication channels – email,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Participate in National School Breakfast Week in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 the NutriStudents K-12 </a:t>
            </a:r>
            <a:r>
              <a:rPr lang="en-US" i="1" dirty="0"/>
              <a:t>Cafeteria Connection </a:t>
            </a:r>
            <a:r>
              <a:rPr lang="en-US" dirty="0"/>
              <a:t>“breakfast” edition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Ask for student input on menu choices and decision making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Involve students in responsibilities (i.e. cleaning up after BIC)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295E3-088F-BB49-801B-4942F4F20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C77B-7168-2F49-9913-80D000F0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202610"/>
            <a:ext cx="8229600" cy="640080"/>
          </a:xfrm>
        </p:spPr>
        <p:txBody>
          <a:bodyPr/>
          <a:lstStyle/>
          <a:p>
            <a:r>
              <a:rPr lang="en-US" dirty="0"/>
              <a:t>Funding Your Breakfast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C699-874C-3F42-BDF6-A0352D0DD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34130"/>
            <a:ext cx="8229600" cy="3884408"/>
          </a:xfrm>
        </p:spPr>
        <p:txBody>
          <a:bodyPr/>
          <a:lstStyle/>
          <a:p>
            <a:r>
              <a:rPr lang="en-US" dirty="0"/>
              <a:t>Seek out grants to offset costs associated with changing the service style of your breakfast program: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Action for Healthy Kids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Fuel Up to Play 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Food Research and Action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Partners for Breakfast in the Classroom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1D681-9921-2D49-9BF3-5EC3FE3F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5E6F-8A84-2A46-B233-D4AA35DF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79464"/>
            <a:ext cx="8229600" cy="640080"/>
          </a:xfrm>
        </p:spPr>
        <p:txBody>
          <a:bodyPr/>
          <a:lstStyle/>
          <a:p>
            <a:r>
              <a:rPr lang="en-US" dirty="0"/>
              <a:t>School Breakfast &amp; Student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2732-0F19-DE48-99AB-73F78A40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10984"/>
            <a:ext cx="8229600" cy="3884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 breakfast participation, especially breakfast offered at no cost to students, positively impacts children’s mental health, including reductions in hyperactivity, anxiety, and depression.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Providing students with breakfast in the classroom is associated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Fewer disciplinary office referrals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Lower tardy 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Improved attendance rates</a:t>
            </a:r>
          </a:p>
          <a:p>
            <a:pPr lvl="1"/>
            <a:endParaRPr lang="en-US" dirty="0"/>
          </a:p>
          <a:p>
            <a:pPr lvl="1" algn="r"/>
            <a:r>
              <a:rPr lang="en-US" sz="1400" dirty="0"/>
              <a:t>Source: Food Research and Action Council (FRAC)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97C49-185B-3546-BFDA-BC4B9CF3D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3F18-5255-E44D-9DDA-FF7AF93C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33165"/>
            <a:ext cx="8229600" cy="640080"/>
          </a:xfrm>
        </p:spPr>
        <p:txBody>
          <a:bodyPr/>
          <a:lstStyle/>
          <a:p>
            <a:r>
              <a:rPr lang="en-US" dirty="0"/>
              <a:t>School Breakfast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3F031-D0FB-CE4E-928E-D5D7E42E9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41535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Increased:</a:t>
            </a:r>
            <a:endParaRPr lang="en-US" dirty="0"/>
          </a:p>
          <a:p>
            <a:r>
              <a:rPr lang="en-US" dirty="0"/>
              <a:t>Standardized tests scores</a:t>
            </a:r>
          </a:p>
          <a:p>
            <a:r>
              <a:rPr lang="en-US" dirty="0"/>
              <a:t>Concentration</a:t>
            </a:r>
          </a:p>
          <a:p>
            <a:r>
              <a:rPr lang="en-US" dirty="0"/>
              <a:t>Alertness</a:t>
            </a:r>
          </a:p>
          <a:p>
            <a:r>
              <a:rPr lang="en-US" dirty="0"/>
              <a:t>Comprehension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Cognitive function</a:t>
            </a:r>
          </a:p>
          <a:p>
            <a:r>
              <a:rPr lang="en-US" dirty="0"/>
              <a:t>Participation</a:t>
            </a:r>
          </a:p>
          <a:p>
            <a:r>
              <a:rPr lang="en-US" dirty="0"/>
              <a:t>Nutrition</a:t>
            </a:r>
          </a:p>
          <a:p>
            <a:r>
              <a:rPr lang="en-US" dirty="0"/>
              <a:t>Sense of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2B92B-3E0F-D842-AF0B-A1510342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41535"/>
            <a:ext cx="4038600" cy="40322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Decreased:</a:t>
            </a:r>
          </a:p>
          <a:p>
            <a:r>
              <a:rPr lang="en-US" dirty="0"/>
              <a:t>Tardiness</a:t>
            </a:r>
          </a:p>
          <a:p>
            <a:r>
              <a:rPr lang="en-US" dirty="0"/>
              <a:t>Behavioral issues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Absenteeism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4AFCD-E901-1843-A884-C2ED09CCB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8AD3E9-EB62-674D-8A05-5F8F0967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158202"/>
            <a:ext cx="8229600" cy="640080"/>
          </a:xfrm>
        </p:spPr>
        <p:txBody>
          <a:bodyPr/>
          <a:lstStyle/>
          <a:p>
            <a:r>
              <a:rPr lang="en-US" dirty="0"/>
              <a:t>Offering Breakfast Makes Cents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3D7D60B0-16FA-1545-ACA3-BCCBA7BC9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5" y="4251998"/>
            <a:ext cx="7620000" cy="14478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0FF5D-128B-7C4B-A209-7C7B43FC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C54E3-F9D3-5E4D-B863-B717F60C532C}"/>
              </a:ext>
            </a:extLst>
          </p:cNvPr>
          <p:cNvSpPr txBox="1"/>
          <p:nvPr/>
        </p:nvSpPr>
        <p:spPr>
          <a:xfrm>
            <a:off x="536713" y="1939515"/>
            <a:ext cx="7434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64C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True, breakfast adds additional cost. However, student participation is high often enough to support the program and boost revenue, keeping you out of the red!</a:t>
            </a:r>
          </a:p>
          <a:p>
            <a:endParaRPr lang="en-US" sz="2000" dirty="0">
              <a:solidFill>
                <a:srgbClr val="364C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364C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a “severe need” school/district of 1,000 students, increasing participation 10% would yield $39,600 in additional revenue in just one school year:</a:t>
            </a:r>
          </a:p>
          <a:p>
            <a:endParaRPr lang="en-US" sz="2000" dirty="0">
              <a:solidFill>
                <a:srgbClr val="364C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0E50-F018-DA43-A978-7AE3B9C5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3314"/>
            <a:ext cx="8229600" cy="285148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DISCUSSION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challenges or barriers have you faced with offering a school breakfast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41307-2265-FD4A-878A-93197B943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4BB7-8370-AA47-A0DC-F6255A23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44740"/>
            <a:ext cx="8229600" cy="640080"/>
          </a:xfrm>
        </p:spPr>
        <p:txBody>
          <a:bodyPr/>
          <a:lstStyle/>
          <a:p>
            <a:r>
              <a:rPr lang="en-US" dirty="0"/>
              <a:t>Engage Key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AE5A-77E4-4341-AF3D-3FED4A6C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06810"/>
            <a:ext cx="8229600" cy="3884408"/>
          </a:xfrm>
        </p:spPr>
        <p:txBody>
          <a:bodyPr/>
          <a:lstStyle/>
          <a:p>
            <a:r>
              <a:rPr lang="en-US" dirty="0"/>
              <a:t>School staff are crucial stakeholders. Their cooperation and support is integral to a school breakfast program’s success.</a:t>
            </a:r>
          </a:p>
          <a:p>
            <a:endParaRPr lang="en-US" dirty="0"/>
          </a:p>
          <a:p>
            <a:r>
              <a:rPr lang="en-US" dirty="0"/>
              <a:t>Be considerate of stakeholders: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Principals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Custodial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60B8C-E68E-EF41-BE93-E1B0FCB30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6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3800-90C6-FC4B-837F-F336E290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44740"/>
            <a:ext cx="8229600" cy="640080"/>
          </a:xfrm>
        </p:spPr>
        <p:txBody>
          <a:bodyPr/>
          <a:lstStyle/>
          <a:p>
            <a:r>
              <a:rPr lang="en-US" dirty="0"/>
              <a:t>Principals and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30D7-25A7-5B4D-837B-694994B7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76260"/>
            <a:ext cx="8229600" cy="3884408"/>
          </a:xfrm>
        </p:spPr>
        <p:txBody>
          <a:bodyPr/>
          <a:lstStyle/>
          <a:p>
            <a:r>
              <a:rPr lang="en-US" dirty="0"/>
              <a:t>Potential concerns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food, labor costs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Lack of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participation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50F28-07FE-034C-95F3-89DAEC163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3FD9-90BD-3845-861F-61F6F07E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79462"/>
            <a:ext cx="8229600" cy="640080"/>
          </a:xfrm>
        </p:spPr>
        <p:txBody>
          <a:bodyPr/>
          <a:lstStyle/>
          <a:p>
            <a:r>
              <a:rPr lang="en-US" dirty="0"/>
              <a:t>Custodial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2E769-DF53-3842-94FE-3BFF2BC1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10982"/>
            <a:ext cx="8229600" cy="3884408"/>
          </a:xfrm>
        </p:spPr>
        <p:txBody>
          <a:bodyPr/>
          <a:lstStyle/>
          <a:p>
            <a:r>
              <a:rPr lang="en-US" dirty="0"/>
              <a:t>Potential concerns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workload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Classrooms will become messy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B0B07-DF14-6A4C-B093-CCAFFCBAF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54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utriStudentK-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4C7C"/>
      </a:accent1>
      <a:accent2>
        <a:srgbClr val="EEA142"/>
      </a:accent2>
      <a:accent3>
        <a:srgbClr val="15A648"/>
      </a:accent3>
      <a:accent4>
        <a:srgbClr val="8064A2"/>
      </a:accent4>
      <a:accent5>
        <a:srgbClr val="4BACC6"/>
      </a:accent5>
      <a:accent6>
        <a:srgbClr val="66696E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89FDC5F-CDC1-4507-8451-1C9C19B2A53C}" vid="{16EA1EDD-528D-40AB-8FF1-218C40A93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89F122-E8F0-724F-952A-3DD245C32A07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EEE5D8643BF4EB8BCF527CDACC6D6" ma:contentTypeVersion="6" ma:contentTypeDescription="Create a new document." ma:contentTypeScope="" ma:versionID="eaaf64738267c9dcd9bf2d97cd959665">
  <xsd:schema xmlns:xsd="http://www.w3.org/2001/XMLSchema" xmlns:xs="http://www.w3.org/2001/XMLSchema" xmlns:p="http://schemas.microsoft.com/office/2006/metadata/properties" xmlns:ns2="6e1d9d2f-37b4-451c-923c-4244ea1d10ca" xmlns:ns3="46147934-1efa-4bcb-bd4a-8ee87b86b240" targetNamespace="http://schemas.microsoft.com/office/2006/metadata/properties" ma:root="true" ma:fieldsID="d8b6c0f2d39357d02d3e16aaa7577cb6" ns2:_="" ns3:_="">
    <xsd:import namespace="6e1d9d2f-37b4-451c-923c-4244ea1d10ca"/>
    <xsd:import namespace="46147934-1efa-4bcb-bd4a-8ee87b86b2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d9d2f-37b4-451c-923c-4244ea1d10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47934-1efa-4bcb-bd4a-8ee87b86b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F183E9-20EE-40E9-BA62-54187DAB0C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C9E00-9FA9-4EFC-A97C-F56E86B65BCF}">
  <ds:schemaRefs>
    <ds:schemaRef ds:uri="http://purl.org/dc/dcmitype/"/>
    <ds:schemaRef ds:uri="http://schemas.microsoft.com/office/infopath/2007/PartnerControls"/>
    <ds:schemaRef ds:uri="6e1d9d2f-37b4-451c-923c-4244ea1d10c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46147934-1efa-4bcb-bd4a-8ee87b86b24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13B6A3-E947-4F07-B828-D61381777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d9d2f-37b4-451c-923c-4244ea1d10ca"/>
    <ds:schemaRef ds:uri="46147934-1efa-4bcb-bd4a-8ee87b86b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577</TotalTime>
  <Words>827</Words>
  <Application>Microsoft Office PowerPoint</Application>
  <PresentationFormat>On-screen Show (4:3)</PresentationFormat>
  <Paragraphs>155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Banda Regular</vt:lpstr>
      <vt:lpstr>Calibri</vt:lpstr>
      <vt:lpstr>Franklin Gothic Book</vt:lpstr>
      <vt:lpstr>Lato</vt:lpstr>
      <vt:lpstr>2_Office Theme</vt:lpstr>
      <vt:lpstr>Making the Most  of Your School  Breakfast Program</vt:lpstr>
      <vt:lpstr>Breakfast Fuels Achievement</vt:lpstr>
      <vt:lpstr>School Breakfast &amp; Student Behavior </vt:lpstr>
      <vt:lpstr>School Breakfast Benefits</vt:lpstr>
      <vt:lpstr>Offering Breakfast Makes Cents</vt:lpstr>
      <vt:lpstr> DISCUSSION  What challenges or barriers have you faced with offering a school breakfast program?</vt:lpstr>
      <vt:lpstr>Engage Key Stakeholders</vt:lpstr>
      <vt:lpstr>Principals and Administrators</vt:lpstr>
      <vt:lpstr>Custodial Staff</vt:lpstr>
      <vt:lpstr>Teachers</vt:lpstr>
      <vt:lpstr>DISCUSSION  If you have a breakfast program, what are some of your successes?</vt:lpstr>
      <vt:lpstr>Determine a Style That Works  For You</vt:lpstr>
      <vt:lpstr>Cafeteria Service</vt:lpstr>
      <vt:lpstr>Grab and Go</vt:lpstr>
      <vt:lpstr>Breakfast in the Classroom</vt:lpstr>
      <vt:lpstr>Breakfast in the Classroom</vt:lpstr>
      <vt:lpstr>What to Serve?</vt:lpstr>
      <vt:lpstr>Offer Versus Serve The 3 Meal Components for Breakfast</vt:lpstr>
      <vt:lpstr>Presentation Matters</vt:lpstr>
      <vt:lpstr>PowerPoint Presentation</vt:lpstr>
      <vt:lpstr>PowerPoint Presentation</vt:lpstr>
      <vt:lpstr>PowerPoint Presentation</vt:lpstr>
      <vt:lpstr>Marketing</vt:lpstr>
      <vt:lpstr>Funding Your Breakfast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Your School Breakfast Program</dc:title>
  <dc:creator>Linnea Redinger</dc:creator>
  <cp:lastModifiedBy>Rebekah Harvell</cp:lastModifiedBy>
  <cp:revision>30</cp:revision>
  <cp:lastPrinted>2018-07-16T18:07:28Z</cp:lastPrinted>
  <dcterms:created xsi:type="dcterms:W3CDTF">2021-06-09T17:14:55Z</dcterms:created>
  <dcterms:modified xsi:type="dcterms:W3CDTF">2021-06-30T17:57:26Z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0x010100BCFEEE5D8643BF4EB8BCF527CDACC6D6</vt:lpwstr>
  </property>
</Properties>
</file>