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4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A0CEA6-949A-4964-8C9E-83DF6C3B365A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</p14:sldIdLst>
        </p14:section>
        <p14:section name="Untitled Section" id="{585D6FCB-5246-4C85-8C7A-AED029E97F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Nugent" initials="AN" lastIdx="10" clrIdx="0">
    <p:extLst>
      <p:ext uri="{19B8F6BF-5375-455C-9EA6-DF929625EA0E}">
        <p15:presenceInfo xmlns:p15="http://schemas.microsoft.com/office/powerpoint/2012/main" userId="019cbba3234f0384" providerId="Windows Live"/>
      </p:ext>
    </p:extLst>
  </p:cmAuthor>
  <p:cmAuthor id="2" name="Justin Bieganek" initials="JB" lastIdx="3" clrIdx="1">
    <p:extLst>
      <p:ext uri="{19B8F6BF-5375-455C-9EA6-DF929625EA0E}">
        <p15:presenceInfo xmlns:p15="http://schemas.microsoft.com/office/powerpoint/2012/main" userId="fa79bc7486aadd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88"/>
    <a:srgbClr val="385591"/>
    <a:srgbClr val="364C7C"/>
    <a:srgbClr val="374E85"/>
    <a:srgbClr val="33508C"/>
    <a:srgbClr val="334E85"/>
    <a:srgbClr val="375591"/>
    <a:srgbClr val="4D72BB"/>
    <a:srgbClr val="2B426F"/>
    <a:srgbClr val="EEA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87333" autoAdjust="0"/>
  </p:normalViewPr>
  <p:slideViewPr>
    <p:cSldViewPr snapToGrid="0" snapToObjects="1">
      <p:cViewPr varScale="1">
        <p:scale>
          <a:sx n="90" d="100"/>
          <a:sy n="90" d="100"/>
        </p:scale>
        <p:origin x="663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65"/>
    </p:cViewPr>
  </p:outlineViewPr>
  <p:notesTextViewPr>
    <p:cViewPr>
      <p:scale>
        <a:sx n="133" d="100"/>
        <a:sy n="133" d="100"/>
      </p:scale>
      <p:origin x="0" y="0"/>
    </p:cViewPr>
  </p:notesTextViewPr>
  <p:sorterViewPr>
    <p:cViewPr>
      <p:scale>
        <a:sx n="100" d="100"/>
        <a:sy n="100" d="100"/>
      </p:scale>
      <p:origin x="0" y="-4757"/>
    </p:cViewPr>
  </p:sorterViewPr>
  <p:notesViewPr>
    <p:cSldViewPr snapToGrid="0" snapToObjects="1">
      <p:cViewPr varScale="1">
        <p:scale>
          <a:sx n="56" d="100"/>
          <a:sy n="56" d="100"/>
        </p:scale>
        <p:origin x="28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462B-2894-4FAF-AE6F-E9419A0E703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49F8D-A818-4919-A738-7FABB21A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6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9F8D-A818-4919-A738-7FABB21AE8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6747"/>
            <a:ext cx="7772400" cy="1470025"/>
          </a:xfrm>
        </p:spPr>
        <p:txBody>
          <a:bodyPr anchor="b" anchorCtr="0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63529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F7104A-6F6F-0E4D-AF50-31F77FC78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6934" y="5533707"/>
            <a:ext cx="2824980" cy="7283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067497-0B84-DF48-AB94-91F4B5B054A8}"/>
              </a:ext>
            </a:extLst>
          </p:cNvPr>
          <p:cNvCxnSpPr/>
          <p:nvPr userDrawn="1"/>
        </p:nvCxnSpPr>
        <p:spPr>
          <a:xfrm>
            <a:off x="685800" y="3038168"/>
            <a:ext cx="773552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0C09809-C4B0-E74B-B0FC-A5BB38814D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1588" y="2411977"/>
            <a:ext cx="1049590" cy="1049590"/>
          </a:xfrm>
          <a:prstGeom prst="rect">
            <a:avLst/>
          </a:prstGeom>
        </p:spPr>
      </p:pic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A4C9BEF3-CE5F-4C40-9FD1-3B9DC933F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endix">
    <p:bg>
      <p:bgPr>
        <a:gradFill flip="none" rotWithShape="1">
          <a:gsLst>
            <a:gs pos="5000">
              <a:schemeClr val="accent1">
                <a:lumMod val="20000"/>
                <a:lumOff val="80000"/>
              </a:schemeClr>
            </a:gs>
            <a:gs pos="33000">
              <a:schemeClr val="bg1">
                <a:lumMod val="95000"/>
              </a:schemeClr>
            </a:gs>
            <a:gs pos="7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18B66-2512-394F-8571-3C4084E7FF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7562" y="402092"/>
            <a:ext cx="2912418" cy="4953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>
            <a:cxnSpLocks/>
          </p:cNvCxnSpPr>
          <p:nvPr userDrawn="1"/>
        </p:nvCxnSpPr>
        <p:spPr>
          <a:xfrm>
            <a:off x="337071" y="1005840"/>
            <a:ext cx="8258289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9BCC2-9814-8646-9559-64ECB7C6D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5A5AC-868D-428C-B5E1-4AF9969B4B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8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 marL="0" indent="0">
              <a:buClr>
                <a:schemeClr val="accent2"/>
              </a:buClr>
              <a:buNone/>
              <a:defRPr sz="2000"/>
            </a:lvl1pPr>
            <a:lvl2pPr marL="457200" indent="0">
              <a:buClr>
                <a:schemeClr val="accent2"/>
              </a:buClr>
              <a:buNone/>
              <a:defRPr sz="2000"/>
            </a:lvl2pPr>
            <a:lvl3pPr marL="914400" indent="0">
              <a:buClr>
                <a:schemeClr val="accent2"/>
              </a:buClr>
              <a:buNone/>
              <a:defRPr sz="2000"/>
            </a:lvl3pPr>
            <a:lvl4pPr marL="1371600" indent="0">
              <a:buClr>
                <a:schemeClr val="accent2"/>
              </a:buClr>
              <a:buNone/>
              <a:defRPr sz="2000"/>
            </a:lvl4pPr>
            <a:lvl5pPr marL="1828800" indent="0">
              <a:buClr>
                <a:schemeClr val="accent2"/>
              </a:buCl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9BCC2-9814-8646-9559-64ECB7C6D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D5102-5ACE-4A68-8BAB-1A06B9010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0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2FE89-CD3A-7140-83DB-DD1C1AB8732A}"/>
              </a:ext>
            </a:extLst>
          </p:cNvPr>
          <p:cNvSpPr/>
          <p:nvPr userDrawn="1"/>
        </p:nvSpPr>
        <p:spPr>
          <a:xfrm>
            <a:off x="0" y="0"/>
            <a:ext cx="9144000" cy="5768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25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256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D45C080D-0D1B-9847-9057-F9F3237B0725}"/>
              </a:ext>
            </a:extLst>
          </p:cNvPr>
          <p:cNvSpPr/>
          <p:nvPr userDrawn="1"/>
        </p:nvSpPr>
        <p:spPr>
          <a:xfrm>
            <a:off x="3569519" y="1354201"/>
            <a:ext cx="5750418" cy="371412"/>
          </a:xfrm>
          <a:custGeom>
            <a:avLst/>
            <a:gdLst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0 w 5396459"/>
              <a:gd name="connsiteY3" fmla="*/ 284813 h 284813"/>
              <a:gd name="connsiteX4" fmla="*/ 0 w 5396459"/>
              <a:gd name="connsiteY4" fmla="*/ 0 h 284813"/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164592 w 5396459"/>
              <a:gd name="connsiteY3" fmla="*/ 275669 h 284813"/>
              <a:gd name="connsiteX4" fmla="*/ 0 w 5396459"/>
              <a:gd name="connsiteY4" fmla="*/ 0 h 284813"/>
              <a:gd name="connsiteX0" fmla="*/ 0 w 5632433"/>
              <a:gd name="connsiteY0" fmla="*/ 0 h 299561"/>
              <a:gd name="connsiteX1" fmla="*/ 5396459 w 5632433"/>
              <a:gd name="connsiteY1" fmla="*/ 0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  <a:gd name="connsiteX0" fmla="*/ 0 w 5632433"/>
              <a:gd name="connsiteY0" fmla="*/ 0 h 299561"/>
              <a:gd name="connsiteX1" fmla="*/ 5602936 w 5632433"/>
              <a:gd name="connsiteY1" fmla="*/ 14749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433" h="299561">
                <a:moveTo>
                  <a:pt x="0" y="0"/>
                </a:moveTo>
                <a:lnTo>
                  <a:pt x="5602936" y="14749"/>
                </a:lnTo>
                <a:lnTo>
                  <a:pt x="5632433" y="299561"/>
                </a:lnTo>
                <a:lnTo>
                  <a:pt x="164592" y="275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2D21AD17-7D29-854D-97EA-A5AC377FD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8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737360"/>
            <a:ext cx="4038600" cy="4032209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37360"/>
            <a:ext cx="4038600" cy="4032209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08919B-8C96-E349-8F09-FA3B0266C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25A28-6965-774B-A82E-CB330DC162B2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61898BF4-62B2-954B-A613-57CAEE9A9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8F9E8-39DC-411E-B13F-B2E6CE74B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5760" y="1737360"/>
            <a:ext cx="8229600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468880"/>
            <a:ext cx="4040188" cy="3083160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68880"/>
            <a:ext cx="4041775" cy="3083160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2A3C57-4145-7542-995B-CD2E2FC40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2F4ECA-C9A9-AD43-B570-B6615D656E37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9609941C-4ADB-7149-BCBC-A3215FEA2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95AC3-C07A-471B-9B0F-D2627CAC1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8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 Section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373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5760" y="2468880"/>
            <a:ext cx="4040188" cy="3373120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373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68880"/>
            <a:ext cx="4041775" cy="3373120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2A3C57-4145-7542-995B-CD2E2FC40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5EE6C6-52EC-A941-9A5F-472A59DB1D63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90F6BC36-FAE7-4844-A97B-8DCE170BC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35881-6C72-4981-BF9A-317125ED2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B30DB8-E9A8-1F43-AD3E-AE11DF7C6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20085A-62F3-3E48-BCC2-C72753CB297F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031D0ED7-F221-A843-A7FC-D3B49CAE4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9BCFC-048E-4060-A231-2D4C6DBBB1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D737B6-9EC3-AB47-8425-6D48FD70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903C6A-34A8-4A48-AADB-DF0D5B3382C0}"/>
              </a:ext>
            </a:extLst>
          </p:cNvPr>
          <p:cNvCxnSpPr/>
          <p:nvPr userDrawn="1"/>
        </p:nvCxnSpPr>
        <p:spPr>
          <a:xfrm>
            <a:off x="337071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B0BDF791-9D25-6B49-8FF3-64D9A30C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1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54730-2189-478A-92AF-8D51EB3F6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ABC3F06D-851B-DA42-992C-707D3F4586A7}"/>
              </a:ext>
            </a:extLst>
          </p:cNvPr>
          <p:cNvSpPr/>
          <p:nvPr userDrawn="1"/>
        </p:nvSpPr>
        <p:spPr>
          <a:xfrm flipH="1">
            <a:off x="-176981" y="6268474"/>
            <a:ext cx="5750418" cy="371412"/>
          </a:xfrm>
          <a:custGeom>
            <a:avLst/>
            <a:gdLst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0 w 5396459"/>
              <a:gd name="connsiteY3" fmla="*/ 284813 h 284813"/>
              <a:gd name="connsiteX4" fmla="*/ 0 w 5396459"/>
              <a:gd name="connsiteY4" fmla="*/ 0 h 284813"/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164592 w 5396459"/>
              <a:gd name="connsiteY3" fmla="*/ 275669 h 284813"/>
              <a:gd name="connsiteX4" fmla="*/ 0 w 5396459"/>
              <a:gd name="connsiteY4" fmla="*/ 0 h 284813"/>
              <a:gd name="connsiteX0" fmla="*/ 0 w 5632433"/>
              <a:gd name="connsiteY0" fmla="*/ 0 h 299561"/>
              <a:gd name="connsiteX1" fmla="*/ 5396459 w 5632433"/>
              <a:gd name="connsiteY1" fmla="*/ 0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  <a:gd name="connsiteX0" fmla="*/ 0 w 5632433"/>
              <a:gd name="connsiteY0" fmla="*/ 0 h 299561"/>
              <a:gd name="connsiteX1" fmla="*/ 5602936 w 5632433"/>
              <a:gd name="connsiteY1" fmla="*/ 14749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433" h="299561">
                <a:moveTo>
                  <a:pt x="0" y="0"/>
                </a:moveTo>
                <a:lnTo>
                  <a:pt x="5602936" y="14749"/>
                </a:lnTo>
                <a:lnTo>
                  <a:pt x="5632433" y="299561"/>
                </a:lnTo>
                <a:lnTo>
                  <a:pt x="164592" y="275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118872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03120"/>
            <a:ext cx="8229600" cy="360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0C1DAD3-1818-4A13-ADA1-6BD22D4A493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808288" y="5704082"/>
            <a:ext cx="1253266" cy="1127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1BEDB-6C1A-4CDE-9B4C-149CC178E2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828020" y="6330630"/>
            <a:ext cx="1066800" cy="28950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C33A51-91C5-E64C-99AD-A8473171E3E0}"/>
              </a:ext>
            </a:extLst>
          </p:cNvPr>
          <p:cNvSpPr txBox="1">
            <a:spLocks/>
          </p:cNvSpPr>
          <p:nvPr userDrawn="1"/>
        </p:nvSpPr>
        <p:spPr>
          <a:xfrm>
            <a:off x="337071" y="6307516"/>
            <a:ext cx="5016917" cy="36512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457200" rtl="0" eaLnBrk="1" latinLnBrk="0" hangingPunct="1">
              <a:defRPr sz="1200" kern="1200" cap="all" baseline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NutriStudents K-12  </a:t>
            </a:r>
            <a:r>
              <a:rPr lang="en-US" b="1" cap="none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</a:t>
            </a:r>
            <a:r>
              <a:rPr lang="en-US" cap="none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MenuFreedom.com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91A2E46-1D6F-FD4F-BF30-9E7EA53E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79871" y="6268052"/>
            <a:ext cx="507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8DA3C9A4-E258-3344-B1DD-829822634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75" r:id="rId4"/>
    <p:sldLayoutId id="2147483676" r:id="rId5"/>
    <p:sldLayoutId id="2147483677" r:id="rId6"/>
    <p:sldLayoutId id="2147483680" r:id="rId7"/>
    <p:sldLayoutId id="2147483678" r:id="rId8"/>
    <p:sldLayoutId id="2147483679" r:id="rId9"/>
    <p:sldLayoutId id="2147483683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Banda Regular" panose="02000503020000020004" pitchFamily="50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ufreedom.com/" TargetMode="External"/><Relationship Id="rId2" Type="http://schemas.openxmlformats.org/officeDocument/2006/relationships/hyperlink" Target="mailto:Amanda@NutriStudentsK-12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99326-8731-F044-8317-10E3ADF06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00" y="1941513"/>
            <a:ext cx="8229600" cy="204628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NutriStudents K-12 &amp; </a:t>
            </a:r>
            <a:r>
              <a:rPr lang="en-US" sz="4000" b="1" dirty="0">
                <a:ea typeface="Lato" panose="020F0502020204030203" pitchFamily="34" charset="0"/>
                <a:cs typeface="Lato" panose="020F0502020204030203" pitchFamily="34" charset="0"/>
              </a:rPr>
              <a:t>US Foods</a:t>
            </a:r>
            <a:r>
              <a:rPr lang="en-US" sz="40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br>
              <a:rPr lang="en-US" sz="40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A Strategic Partnership </a:t>
            </a:r>
            <a:endParaRPr lang="en-US" sz="4000" b="1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24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8338-3CF5-4389-B5D4-B55DE092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6" y="1122346"/>
            <a:ext cx="8395468" cy="64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NutriStudents K-12: Redefining the NSLP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1A8A7-91EB-477C-B56A-459CECEDC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2BE85-1629-44C8-BEAB-2FCA889C6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41"/>
          <a:stretch/>
        </p:blipFill>
        <p:spPr>
          <a:xfrm>
            <a:off x="5406656" y="2152736"/>
            <a:ext cx="2945191" cy="3328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94087-4B95-46A2-BA2C-8D6D7CF99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03"/>
          <a:stretch/>
        </p:blipFill>
        <p:spPr>
          <a:xfrm>
            <a:off x="653898" y="2062665"/>
            <a:ext cx="4556055" cy="33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D24F-EAC2-4915-B79E-1C4EBD62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377979"/>
            <a:ext cx="8229600" cy="640080"/>
          </a:xfrm>
        </p:spPr>
        <p:txBody>
          <a:bodyPr/>
          <a:lstStyle/>
          <a:p>
            <a:r>
              <a:rPr lang="en-US" sz="3200" b="1" dirty="0"/>
              <a:t>Follow the Money:</a:t>
            </a:r>
            <a:br>
              <a:rPr lang="en-US" sz="3200" b="1" dirty="0"/>
            </a:br>
            <a:r>
              <a:rPr lang="en-US" sz="3200" b="1" dirty="0"/>
              <a:t>Proven Success for Schools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926D5-5521-41F1-BA3E-FB85D3E1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74" y="2301892"/>
            <a:ext cx="8229600" cy="1750119"/>
          </a:xfrm>
        </p:spPr>
        <p:txBody>
          <a:bodyPr/>
          <a:lstStyle/>
          <a:p>
            <a:r>
              <a:rPr lang="en-US" sz="2000" dirty="0"/>
              <a:t>Increased participation (and revenues)</a:t>
            </a:r>
          </a:p>
          <a:p>
            <a:r>
              <a:rPr lang="en-US" sz="2000" dirty="0"/>
              <a:t>Reduced costs, food waste</a:t>
            </a:r>
          </a:p>
          <a:p>
            <a:r>
              <a:rPr lang="en-US" sz="2000" dirty="0"/>
              <a:t>Increased profitability</a:t>
            </a:r>
            <a:endParaRPr lang="en-US" sz="2000" baseline="30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/>
              <a:t>Reduced daily prep and administrative workload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73BC1-A126-445A-B99A-A0F338718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DB6EA-9888-48DD-A4A2-94FEC5C0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9" y="4097187"/>
            <a:ext cx="7620016" cy="1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08D1-2A4F-424E-8557-52A0F71F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Client Testimonials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7095D-F10F-4B9A-B565-4954BC4AC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DA13FD7-E519-4007-B2C2-D94CC360E7F5}"/>
              </a:ext>
            </a:extLst>
          </p:cNvPr>
          <p:cNvSpPr/>
          <p:nvPr/>
        </p:nvSpPr>
        <p:spPr>
          <a:xfrm>
            <a:off x="6204534" y="1269528"/>
            <a:ext cx="2209800" cy="144780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“NutriStudents K-12 is the best thing that happened to me in my foodservice career.”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Sue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Motzko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ular Callout 6">
            <a:extLst>
              <a:ext uri="{FF2B5EF4-FFF2-40B4-BE49-F238E27FC236}">
                <a16:creationId xmlns:a16="http://schemas.microsoft.com/office/drawing/2014/main" id="{CEAF4F2E-AD82-4AB3-AC4D-95D038FC5A27}"/>
              </a:ext>
            </a:extLst>
          </p:cNvPr>
          <p:cNvSpPr/>
          <p:nvPr/>
        </p:nvSpPr>
        <p:spPr>
          <a:xfrm>
            <a:off x="5944418" y="3034243"/>
            <a:ext cx="2650942" cy="122029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“Foodservice directors would have to be out of their mind not to use this program!”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-Crystal Gauss</a:t>
            </a:r>
          </a:p>
        </p:txBody>
      </p:sp>
      <p:sp>
        <p:nvSpPr>
          <p:cNvPr id="6" name="Rounded Rectangular Callout 7">
            <a:extLst>
              <a:ext uri="{FF2B5EF4-FFF2-40B4-BE49-F238E27FC236}">
                <a16:creationId xmlns:a16="http://schemas.microsoft.com/office/drawing/2014/main" id="{CAE85322-E6CE-4BCF-9466-0017FDAE2AF5}"/>
              </a:ext>
            </a:extLst>
          </p:cNvPr>
          <p:cNvSpPr/>
          <p:nvPr/>
        </p:nvSpPr>
        <p:spPr>
          <a:xfrm>
            <a:off x="2716981" y="1752874"/>
            <a:ext cx="3276600" cy="102339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“Our food waste was decreased by as much as 30-40% less than last year.”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Tom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Marcussen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BE43010A-85B3-45C7-AEB9-F3573282772D}"/>
              </a:ext>
            </a:extLst>
          </p:cNvPr>
          <p:cNvSpPr/>
          <p:nvPr/>
        </p:nvSpPr>
        <p:spPr>
          <a:xfrm>
            <a:off x="7432408" y="4382231"/>
            <a:ext cx="1334770" cy="144780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“I’m so pleased with my lower food cost.”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Shelly Miller</a:t>
            </a: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42768A3D-3BFE-4558-869D-E3B793901647}"/>
              </a:ext>
            </a:extLst>
          </p:cNvPr>
          <p:cNvSpPr/>
          <p:nvPr/>
        </p:nvSpPr>
        <p:spPr>
          <a:xfrm>
            <a:off x="296228" y="1763949"/>
            <a:ext cx="2209800" cy="106172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kids love the food...I haven’t had one single complaint!”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Sue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Motzko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AB0BCD2B-50C1-4AFC-B975-407B79EDD872}"/>
              </a:ext>
            </a:extLst>
          </p:cNvPr>
          <p:cNvSpPr/>
          <p:nvPr/>
        </p:nvSpPr>
        <p:spPr>
          <a:xfrm>
            <a:off x="5027930" y="4686563"/>
            <a:ext cx="2209800" cy="1143468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“My whole job is easier…less time doing food prep and cooking…”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Judy Gertz</a:t>
            </a:r>
          </a:p>
        </p:txBody>
      </p:sp>
      <p:sp>
        <p:nvSpPr>
          <p:cNvPr id="10" name="Rounded Rectangular Callout 12">
            <a:extLst>
              <a:ext uri="{FF2B5EF4-FFF2-40B4-BE49-F238E27FC236}">
                <a16:creationId xmlns:a16="http://schemas.microsoft.com/office/drawing/2014/main" id="{00FB0248-AE09-4EAD-B6F8-E7F89F1BDCCE}"/>
              </a:ext>
            </a:extLst>
          </p:cNvPr>
          <p:cNvSpPr/>
          <p:nvPr/>
        </p:nvSpPr>
        <p:spPr>
          <a:xfrm>
            <a:off x="4076699" y="3034243"/>
            <a:ext cx="1662881" cy="144780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“This doesn’t look or taste like school lunch. It’s absolutely awesome!”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Shelly Miller</a:t>
            </a:r>
          </a:p>
        </p:txBody>
      </p:sp>
      <p:sp>
        <p:nvSpPr>
          <p:cNvPr id="11" name="Rounded Rectangular Callout 14">
            <a:extLst>
              <a:ext uri="{FF2B5EF4-FFF2-40B4-BE49-F238E27FC236}">
                <a16:creationId xmlns:a16="http://schemas.microsoft.com/office/drawing/2014/main" id="{A70745FF-FED0-42B8-8962-4504E0ACDBF3}"/>
              </a:ext>
            </a:extLst>
          </p:cNvPr>
          <p:cNvSpPr/>
          <p:nvPr/>
        </p:nvSpPr>
        <p:spPr>
          <a:xfrm>
            <a:off x="1002297" y="3034243"/>
            <a:ext cx="2869564" cy="144780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kids are excited about breakfast and lunch. Participation has increased much more than we expected: From 500 to 700 every day.”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Crystal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845FAE-4256-49E5-A1D1-1C2BC3B57F7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82" y="4639684"/>
            <a:ext cx="1663701" cy="166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89CABD-9686-428B-B00C-A3EFBFB72B4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7" y="4686563"/>
            <a:ext cx="1599565" cy="1599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7CFBB7-4C38-4BE2-A037-C41D6FC0949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49282" y="4818687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625E-099B-4FEC-8C22-8ADF89D4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Pricing: Transparent and Concise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5FE4E-F0E7-40C4-BDF6-D53702027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C6A2E-AA2F-438E-8790-A3AB90AC0F9A}"/>
              </a:ext>
            </a:extLst>
          </p:cNvPr>
          <p:cNvSpPr txBox="1">
            <a:spLocks/>
          </p:cNvSpPr>
          <p:nvPr/>
        </p:nvSpPr>
        <p:spPr>
          <a:xfrm>
            <a:off x="404037" y="1768193"/>
            <a:ext cx="8165103" cy="3686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>
                <a:latin typeface="Arial" panose="020B0604020202020204" pitchFamily="34" charset="0"/>
              </a:rPr>
              <a:t>One-time setup fee and monthly subscription payable over 12 months</a:t>
            </a:r>
          </a:p>
          <a:p>
            <a:pPr marL="0" indent="0">
              <a:buFont typeface="Arial"/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000" u="sng" dirty="0">
                <a:latin typeface="Arial" panose="020B0604020202020204" pitchFamily="34" charset="0"/>
              </a:rPr>
              <a:t>One-Time Setup Fee/District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Arial" panose="020B0604020202020204" pitchFamily="34" charset="0"/>
              </a:rPr>
              <a:t>Four schools or less			$1,995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Arial" panose="020B0604020202020204" pitchFamily="34" charset="0"/>
              </a:rPr>
              <a:t>Each additional school    	    $209</a:t>
            </a:r>
          </a:p>
          <a:p>
            <a:pPr marL="0" indent="0">
              <a:buFont typeface="Arial"/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000" u="sng" dirty="0">
                <a:latin typeface="Arial" panose="020B0604020202020204" pitchFamily="34" charset="0"/>
              </a:rPr>
              <a:t>Monthly Subscription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Arial" panose="020B0604020202020204" pitchFamily="34" charset="0"/>
              </a:rPr>
              <a:t>Four schools or less			 $289/month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Arial" panose="020B0604020202020204" pitchFamily="34" charset="0"/>
              </a:rPr>
              <a:t>Each additional school		   $49/month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483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82A77A-F755-4DC8-8214-A5FBCCA6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385591"/>
                </a:solidFill>
                <a:cs typeface="Arial"/>
              </a:rPr>
              <a:t>What’s in it for Sales Reps?</a:t>
            </a:r>
            <a:endParaRPr lang="en-US" sz="3200" dirty="0">
              <a:solidFill>
                <a:srgbClr val="38559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144E1-7865-4158-8FEA-A0C42B9D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Increased income</a:t>
            </a:r>
          </a:p>
          <a:p>
            <a:pPr marL="285750" indent="-285750" fontAlgn="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Expanded sales opportunities </a:t>
            </a:r>
          </a:p>
          <a:p>
            <a:pPr marL="285750" indent="-285750" fontAlgn="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Increased customer loyalty</a:t>
            </a:r>
          </a:p>
          <a:p>
            <a:pPr marL="285750" indent="-285750" fontAlgn="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Differentiation from competitors</a:t>
            </a:r>
          </a:p>
          <a:p>
            <a:pPr marL="285750" indent="-285750" fontAlgn="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Minimize loss of customers to foodservice management companies</a:t>
            </a:r>
          </a:p>
          <a:p>
            <a:pPr marL="285750" indent="-285750" fontAlgn="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Larger, more profitable orders  </a:t>
            </a:r>
          </a:p>
          <a:p>
            <a:pPr marL="285750" indent="-285750" fontAlgn="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Simplified ordering process from concise market basket results in larger orders of fewer items</a:t>
            </a:r>
          </a:p>
          <a:p>
            <a:pPr marL="285750" indent="-285750" fontAlgn="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Time savings with  </a:t>
            </a:r>
            <a:r>
              <a:rPr lang="en-US" sz="2000" dirty="0" err="1"/>
              <a:t>DataBites</a:t>
            </a:r>
            <a:r>
              <a:rPr lang="en-US" sz="2000" dirty="0"/>
              <a:t>™ inventory &amp; semi-automated order management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EDCB3-C48F-4E03-ACAC-BA249E3E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DD9F-5518-4AE4-8605-F39DB939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US Foods Sales Reps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E973-51AD-4FFE-80E4-A5C5F55F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US Foods sales reps only responsible for referring schools to NutriStudents K-12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No selling or closing required by sales reps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NutriStudents K-12 salespeople responsible for inquiry follow up, closing and customer support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Minnesota &amp; select Western Wisconsin K-12 schools exempt from this agreement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94A28-1C3F-4BDC-B461-92444018E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5D06-3932-4B57-BF1D-D6C1E399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Sales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CFA1-F80E-497B-BE47-87A6C8CA2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/>
              <a:t>10% commission </a:t>
            </a:r>
            <a:r>
              <a:rPr lang="en-US" sz="2000" dirty="0"/>
              <a:t>based on one-time set-up fee for any referral resulting in a sale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/>
              <a:t>$500 additional</a:t>
            </a:r>
            <a:r>
              <a:rPr lang="en-US" sz="2000" dirty="0"/>
              <a:t> </a:t>
            </a:r>
            <a:r>
              <a:rPr lang="en-US" dirty="0"/>
              <a:t>incentive fo</a:t>
            </a:r>
            <a:r>
              <a:rPr lang="en-US" sz="2000" dirty="0"/>
              <a:t>r first rep(s) to refer a school that subscribes to NutriStudents K-12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/>
              <a:t>$1,000 </a:t>
            </a:r>
            <a:r>
              <a:rPr lang="en-US" sz="2000" dirty="0"/>
              <a:t>for first rep(s) to refer what results in 5 subscription agreements</a:t>
            </a:r>
            <a:endParaRPr lang="en-US" sz="2000" dirty="0">
              <a:solidFill>
                <a:schemeClr val="tx2"/>
              </a:solidFill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 Foods sales </a:t>
            </a:r>
            <a:r>
              <a:rPr lang="en-US" sz="2000" dirty="0" err="1">
                <a:solidFill>
                  <a:schemeClr val="tx2"/>
                </a:solidFill>
              </a:rPr>
              <a:t>mgmt</a:t>
            </a:r>
            <a:r>
              <a:rPr lang="en-US" sz="2000" dirty="0">
                <a:solidFill>
                  <a:schemeClr val="tx2"/>
                </a:solidFill>
              </a:rPr>
              <a:t> will determine all award recipient(s)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22E5C-D898-403E-A665-64F11B0A3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0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4D3816-E8AE-4D73-B2C1-A9DECB5D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00EAA-BFE8-4211-B614-1A1F40FBE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2800" b="1" dirty="0">
              <a:hlinkClick r:id="rId2"/>
            </a:endParaRPr>
          </a:p>
          <a:p>
            <a:pPr algn="ctr"/>
            <a:r>
              <a:rPr lang="en-US" sz="2800" b="1" dirty="0">
                <a:hlinkClick r:id="rId2"/>
              </a:rPr>
              <a:t>Amanda@NutriStudentsK-12.com</a:t>
            </a:r>
            <a:endParaRPr lang="en-US" sz="2800" b="1" dirty="0"/>
          </a:p>
          <a:p>
            <a:pPr algn="ctr"/>
            <a:r>
              <a:rPr lang="en-US" sz="2800" b="1" dirty="0">
                <a:solidFill>
                  <a:srgbClr val="345088"/>
                </a:solidFill>
              </a:rPr>
              <a:t>844.204.2847</a:t>
            </a:r>
          </a:p>
          <a:p>
            <a:pPr algn="ctr"/>
            <a:endParaRPr lang="en-US" sz="2800" b="1" dirty="0">
              <a:solidFill>
                <a:srgbClr val="345088"/>
              </a:solidFill>
            </a:endParaRPr>
          </a:p>
          <a:p>
            <a:pPr algn="ctr"/>
            <a:r>
              <a:rPr lang="en-US" sz="2800" b="1" dirty="0">
                <a:solidFill>
                  <a:srgbClr val="345088"/>
                </a:solidFill>
                <a:hlinkClick r:id="rId3"/>
              </a:rPr>
              <a:t>MenuFreedom.com</a:t>
            </a:r>
            <a:endParaRPr lang="en-US" sz="2800" b="1" dirty="0">
              <a:solidFill>
                <a:srgbClr val="34508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AB9E-B667-41E9-B1B0-8CB2F3956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0853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utriStudentK-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64C7C"/>
      </a:accent1>
      <a:accent2>
        <a:srgbClr val="EEA142"/>
      </a:accent2>
      <a:accent3>
        <a:srgbClr val="15A648"/>
      </a:accent3>
      <a:accent4>
        <a:srgbClr val="8064A2"/>
      </a:accent4>
      <a:accent5>
        <a:srgbClr val="4BACC6"/>
      </a:accent5>
      <a:accent6>
        <a:srgbClr val="66696E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utriStudents K-12 US Foods Business Partnership" id="{2E4B1FE8-6998-4630-B65E-14C452D96CFA}" vid="{B36417AC-0C55-4B85-847E-5918FCF445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D89F122-E8F0-724F-952A-3DD245C32A07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EEE5D8643BF4EB8BCF527CDACC6D6" ma:contentTypeVersion="6" ma:contentTypeDescription="Create a new document." ma:contentTypeScope="" ma:versionID="eaaf64738267c9dcd9bf2d97cd959665">
  <xsd:schema xmlns:xsd="http://www.w3.org/2001/XMLSchema" xmlns:xs="http://www.w3.org/2001/XMLSchema" xmlns:p="http://schemas.microsoft.com/office/2006/metadata/properties" xmlns:ns2="6e1d9d2f-37b4-451c-923c-4244ea1d10ca" xmlns:ns3="46147934-1efa-4bcb-bd4a-8ee87b86b240" targetNamespace="http://schemas.microsoft.com/office/2006/metadata/properties" ma:root="true" ma:fieldsID="d8b6c0f2d39357d02d3e16aaa7577cb6" ns2:_="" ns3:_="">
    <xsd:import namespace="6e1d9d2f-37b4-451c-923c-4244ea1d10ca"/>
    <xsd:import namespace="46147934-1efa-4bcb-bd4a-8ee87b86b2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d9d2f-37b4-451c-923c-4244ea1d10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47934-1efa-4bcb-bd4a-8ee87b86b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13B6A3-E947-4F07-B828-D61381777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d9d2f-37b4-451c-923c-4244ea1d10ca"/>
    <ds:schemaRef ds:uri="46147934-1efa-4bcb-bd4a-8ee87b86b2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F183E9-20EE-40E9-BA62-54187DAB0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3C9E00-9FA9-4EFC-A97C-F56E86B65BCF}">
  <ds:schemaRefs>
    <ds:schemaRef ds:uri="http://purl.org/dc/dcmitype/"/>
    <ds:schemaRef ds:uri="http://schemas.microsoft.com/office/infopath/2007/PartnerControls"/>
    <ds:schemaRef ds:uri="6e1d9d2f-37b4-451c-923c-4244ea1d10ca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46147934-1efa-4bcb-bd4a-8ee87b86b24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NutriStudents K-12 US Foods Business Partnership</Template>
  <TotalTime>0</TotalTime>
  <Words>449</Words>
  <Application>Microsoft Office PowerPoint</Application>
  <PresentationFormat>On-screen Show (4:3)</PresentationFormat>
  <Paragraphs>69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Banda Regular</vt:lpstr>
      <vt:lpstr>Calibri</vt:lpstr>
      <vt:lpstr>Franklin Gothic Book</vt:lpstr>
      <vt:lpstr>Lato</vt:lpstr>
      <vt:lpstr>2_Office Theme</vt:lpstr>
      <vt:lpstr>NutriStudents K-12 &amp; US Foods: A Strategic Partnership </vt:lpstr>
      <vt:lpstr>NutriStudents K-12: Redefining the NSLP</vt:lpstr>
      <vt:lpstr>Follow the Money: Proven Success for Schools</vt:lpstr>
      <vt:lpstr>Client Testimonials</vt:lpstr>
      <vt:lpstr>Pricing: Transparent and Concise</vt:lpstr>
      <vt:lpstr>What’s in it for Sales Reps?</vt:lpstr>
      <vt:lpstr>US Foods Sales Reps Responsibilities</vt:lpstr>
      <vt:lpstr>Sales Incentives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NutriStudents K-12 &amp; US Foods: A Strategic Partnership </dc:title>
  <dc:creator>Amy Nugent</dc:creator>
  <cp:lastModifiedBy>Amy Nugent</cp:lastModifiedBy>
  <cp:revision>1</cp:revision>
  <cp:lastPrinted>2018-07-16T18:07:28Z</cp:lastPrinted>
  <dcterms:created xsi:type="dcterms:W3CDTF">2021-06-28T16:21:00Z</dcterms:created>
  <dcterms:modified xsi:type="dcterms:W3CDTF">2021-06-28T16:21:31Z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0x010100BCFEEE5D8643BF4EB8BCF527CDACC6D6</vt:lpwstr>
  </property>
</Properties>
</file>