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2" r:id="rId5"/>
  </p:sldMasterIdLst>
  <p:notesMasterIdLst>
    <p:notesMasterId r:id="rId23"/>
  </p:notesMasterIdLst>
  <p:sldIdLst>
    <p:sldId id="297" r:id="rId6"/>
    <p:sldId id="314" r:id="rId7"/>
    <p:sldId id="304" r:id="rId8"/>
    <p:sldId id="261" r:id="rId9"/>
    <p:sldId id="316" r:id="rId10"/>
    <p:sldId id="301" r:id="rId11"/>
    <p:sldId id="305" r:id="rId12"/>
    <p:sldId id="307" r:id="rId13"/>
    <p:sldId id="308" r:id="rId14"/>
    <p:sldId id="300" r:id="rId15"/>
    <p:sldId id="311" r:id="rId16"/>
    <p:sldId id="309" r:id="rId17"/>
    <p:sldId id="280" r:id="rId18"/>
    <p:sldId id="310" r:id="rId19"/>
    <p:sldId id="312" r:id="rId20"/>
    <p:sldId id="313" r:id="rId21"/>
    <p:sldId id="299" r:id="rId22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Nugent" initials="AN" lastIdx="2" clrIdx="0">
    <p:extLst>
      <p:ext uri="{19B8F6BF-5375-455C-9EA6-DF929625EA0E}">
        <p15:presenceInfo xmlns:p15="http://schemas.microsoft.com/office/powerpoint/2012/main" userId="019cbba3234f03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C7C"/>
    <a:srgbClr val="EEA842"/>
    <a:srgbClr val="380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4" autoAdjust="0"/>
    <p:restoredTop sz="78507" autoAdjust="0"/>
  </p:normalViewPr>
  <p:slideViewPr>
    <p:cSldViewPr snapToGrid="0" snapToObjects="1">
      <p:cViewPr varScale="1">
        <p:scale>
          <a:sx n="70" d="100"/>
          <a:sy n="70" d="100"/>
        </p:scale>
        <p:origin x="1314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96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757"/>
    </p:cViewPr>
  </p:sorterViewPr>
  <p:notesViewPr>
    <p:cSldViewPr snapToGrid="0" snapToObjects="1">
      <p:cViewPr varScale="1">
        <p:scale>
          <a:sx n="49" d="100"/>
          <a:sy n="49" d="100"/>
        </p:scale>
        <p:origin x="2704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Nugent" userId="019cbba3234f0384" providerId="LiveId" clId="{3B5B4595-2473-45B8-9026-28FFF16419A1}"/>
    <pc:docChg chg="modSld">
      <pc:chgData name="Amy Nugent" userId="019cbba3234f0384" providerId="LiveId" clId="{3B5B4595-2473-45B8-9026-28FFF16419A1}" dt="2021-06-28T15:35:32.422" v="26" actId="20577"/>
      <pc:docMkLst>
        <pc:docMk/>
      </pc:docMkLst>
      <pc:sldChg chg="modSp mod">
        <pc:chgData name="Amy Nugent" userId="019cbba3234f0384" providerId="LiveId" clId="{3B5B4595-2473-45B8-9026-28FFF16419A1}" dt="2021-06-28T15:34:54.216" v="9" actId="14100"/>
        <pc:sldMkLst>
          <pc:docMk/>
          <pc:sldMk cId="33776563" sldId="261"/>
        </pc:sldMkLst>
        <pc:spChg chg="mod">
          <ac:chgData name="Amy Nugent" userId="019cbba3234f0384" providerId="LiveId" clId="{3B5B4595-2473-45B8-9026-28FFF16419A1}" dt="2021-06-28T15:34:54.216" v="9" actId="14100"/>
          <ac:spMkLst>
            <pc:docMk/>
            <pc:sldMk cId="33776563" sldId="261"/>
            <ac:spMk id="3" creationId="{00000000-0000-0000-0000-000000000000}"/>
          </ac:spMkLst>
        </pc:spChg>
      </pc:sldChg>
      <pc:sldChg chg="modSp mod">
        <pc:chgData name="Amy Nugent" userId="019cbba3234f0384" providerId="LiveId" clId="{3B5B4595-2473-45B8-9026-28FFF16419A1}" dt="2021-06-28T15:35:32.422" v="26" actId="20577"/>
        <pc:sldMkLst>
          <pc:docMk/>
          <pc:sldMk cId="826656075" sldId="301"/>
        </pc:sldMkLst>
        <pc:spChg chg="mod">
          <ac:chgData name="Amy Nugent" userId="019cbba3234f0384" providerId="LiveId" clId="{3B5B4595-2473-45B8-9026-28FFF16419A1}" dt="2021-06-28T15:35:32.422" v="26" actId="20577"/>
          <ac:spMkLst>
            <pc:docMk/>
            <pc:sldMk cId="826656075" sldId="301"/>
            <ac:spMk id="3" creationId="{1A202219-DAD5-4762-A008-C20160CDE7AF}"/>
          </ac:spMkLst>
        </pc:spChg>
      </pc:sldChg>
      <pc:sldChg chg="modSp mod">
        <pc:chgData name="Amy Nugent" userId="019cbba3234f0384" providerId="LiveId" clId="{3B5B4595-2473-45B8-9026-28FFF16419A1}" dt="2021-06-28T15:35:01.620" v="14" actId="20577"/>
        <pc:sldMkLst>
          <pc:docMk/>
          <pc:sldMk cId="2175297242" sldId="316"/>
        </pc:sldMkLst>
        <pc:spChg chg="mod">
          <ac:chgData name="Amy Nugent" userId="019cbba3234f0384" providerId="LiveId" clId="{3B5B4595-2473-45B8-9026-28FFF16419A1}" dt="2021-06-28T15:35:01.620" v="14" actId="20577"/>
          <ac:spMkLst>
            <pc:docMk/>
            <pc:sldMk cId="2175297242" sldId="316"/>
            <ac:spMk id="5" creationId="{00000000-0000-0000-0000-000000000000}"/>
          </ac:spMkLst>
        </pc:spChg>
      </pc:sldChg>
    </pc:docChg>
  </pc:docChgLst>
  <pc:docChgLst>
    <pc:chgData name="Amy Nugent" userId="019cbba3234f0384" providerId="LiveId" clId="{7134D774-00C1-4D75-9F79-6EE98B6DB959}"/>
    <pc:docChg chg="modSld">
      <pc:chgData name="Amy Nugent" userId="019cbba3234f0384" providerId="LiveId" clId="{7134D774-00C1-4D75-9F79-6EE98B6DB959}" dt="2021-04-28T21:50:22.578" v="59" actId="1076"/>
      <pc:docMkLst>
        <pc:docMk/>
      </pc:docMkLst>
      <pc:sldChg chg="modSp mod modNotesTx">
        <pc:chgData name="Amy Nugent" userId="019cbba3234f0384" providerId="LiveId" clId="{7134D774-00C1-4D75-9F79-6EE98B6DB959}" dt="2021-04-28T21:34:29.822" v="52" actId="6549"/>
        <pc:sldMkLst>
          <pc:docMk/>
          <pc:sldMk cId="33776563" sldId="261"/>
        </pc:sldMkLst>
        <pc:spChg chg="mod">
          <ac:chgData name="Amy Nugent" userId="019cbba3234f0384" providerId="LiveId" clId="{7134D774-00C1-4D75-9F79-6EE98B6DB959}" dt="2021-04-28T21:33:59.023" v="49" actId="20577"/>
          <ac:spMkLst>
            <pc:docMk/>
            <pc:sldMk cId="33776563" sldId="261"/>
            <ac:spMk id="3" creationId="{00000000-0000-0000-0000-000000000000}"/>
          </ac:spMkLst>
        </pc:spChg>
      </pc:sldChg>
      <pc:sldChg chg="modSp mod">
        <pc:chgData name="Amy Nugent" userId="019cbba3234f0384" providerId="LiveId" clId="{7134D774-00C1-4D75-9F79-6EE98B6DB959}" dt="2021-04-28T21:34:49.442" v="57" actId="20577"/>
        <pc:sldMkLst>
          <pc:docMk/>
          <pc:sldMk cId="1206295391" sldId="300"/>
        </pc:sldMkLst>
        <pc:spChg chg="mod">
          <ac:chgData name="Amy Nugent" userId="019cbba3234f0384" providerId="LiveId" clId="{7134D774-00C1-4D75-9F79-6EE98B6DB959}" dt="2021-04-28T21:34:49.442" v="57" actId="20577"/>
          <ac:spMkLst>
            <pc:docMk/>
            <pc:sldMk cId="1206295391" sldId="300"/>
            <ac:spMk id="3" creationId="{89B71D85-A3D1-4E0D-927D-945F2C01D420}"/>
          </ac:spMkLst>
        </pc:spChg>
      </pc:sldChg>
      <pc:sldChg chg="modSp mod">
        <pc:chgData name="Amy Nugent" userId="019cbba3234f0384" providerId="LiveId" clId="{7134D774-00C1-4D75-9F79-6EE98B6DB959}" dt="2021-04-28T21:33:45.724" v="34" actId="20577"/>
        <pc:sldMkLst>
          <pc:docMk/>
          <pc:sldMk cId="2240008319" sldId="304"/>
        </pc:sldMkLst>
        <pc:spChg chg="mod">
          <ac:chgData name="Amy Nugent" userId="019cbba3234f0384" providerId="LiveId" clId="{7134D774-00C1-4D75-9F79-6EE98B6DB959}" dt="2021-04-28T21:33:45.724" v="34" actId="20577"/>
          <ac:spMkLst>
            <pc:docMk/>
            <pc:sldMk cId="2240008319" sldId="304"/>
            <ac:spMk id="2" creationId="{93C81D2A-75E6-411A-8AD0-D323E9F7B310}"/>
          </ac:spMkLst>
        </pc:spChg>
      </pc:sldChg>
      <pc:sldChg chg="modNotesTx">
        <pc:chgData name="Amy Nugent" userId="019cbba3234f0384" providerId="LiveId" clId="{7134D774-00C1-4D75-9F79-6EE98B6DB959}" dt="2021-04-28T21:34:18.966" v="50" actId="6549"/>
        <pc:sldMkLst>
          <pc:docMk/>
          <pc:sldMk cId="2648990779" sldId="305"/>
        </pc:sldMkLst>
      </pc:sldChg>
      <pc:sldChg chg="modNotesTx">
        <pc:chgData name="Amy Nugent" userId="019cbba3234f0384" providerId="LiveId" clId="{7134D774-00C1-4D75-9F79-6EE98B6DB959}" dt="2021-04-28T21:34:42.062" v="53" actId="6549"/>
        <pc:sldMkLst>
          <pc:docMk/>
          <pc:sldMk cId="3313075108" sldId="308"/>
        </pc:sldMkLst>
      </pc:sldChg>
      <pc:sldChg chg="modSp mod">
        <pc:chgData name="Amy Nugent" userId="019cbba3234f0384" providerId="LiveId" clId="{7134D774-00C1-4D75-9F79-6EE98B6DB959}" dt="2021-04-28T21:50:22.578" v="59" actId="1076"/>
        <pc:sldMkLst>
          <pc:docMk/>
          <pc:sldMk cId="2612345150" sldId="313"/>
        </pc:sldMkLst>
        <pc:spChg chg="mod">
          <ac:chgData name="Amy Nugent" userId="019cbba3234f0384" providerId="LiveId" clId="{7134D774-00C1-4D75-9F79-6EE98B6DB959}" dt="2021-04-28T21:50:22.578" v="59" actId="1076"/>
          <ac:spMkLst>
            <pc:docMk/>
            <pc:sldMk cId="2612345150" sldId="313"/>
            <ac:spMk id="2" creationId="{BC44E947-3080-4F2A-9B8A-85260019CEE7}"/>
          </ac:spMkLst>
        </pc:spChg>
        <pc:spChg chg="mod">
          <ac:chgData name="Amy Nugent" userId="019cbba3234f0384" providerId="LiveId" clId="{7134D774-00C1-4D75-9F79-6EE98B6DB959}" dt="2021-04-28T21:50:13.070" v="58" actId="1076"/>
          <ac:spMkLst>
            <pc:docMk/>
            <pc:sldMk cId="2612345150" sldId="313"/>
            <ac:spMk id="3" creationId="{2BABEB08-443D-4EA4-815C-9809A6A0852E}"/>
          </ac:spMkLst>
        </pc:spChg>
      </pc:sldChg>
      <pc:sldChg chg="modNotesTx">
        <pc:chgData name="Amy Nugent" userId="019cbba3234f0384" providerId="LiveId" clId="{7134D774-00C1-4D75-9F79-6EE98B6DB959}" dt="2021-04-28T21:34:24.989" v="51" actId="20577"/>
        <pc:sldMkLst>
          <pc:docMk/>
          <pc:sldMk cId="2175297242" sldId="31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3" cy="469779"/>
          </a:xfrm>
          <a:prstGeom prst="rect">
            <a:avLst/>
          </a:prstGeom>
        </p:spPr>
        <p:txBody>
          <a:bodyPr vert="horz" lIns="93198" tIns="46599" rIns="93198" bIns="4659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1"/>
            <a:ext cx="3066733" cy="469779"/>
          </a:xfrm>
          <a:prstGeom prst="rect">
            <a:avLst/>
          </a:prstGeom>
        </p:spPr>
        <p:txBody>
          <a:bodyPr vert="horz" lIns="93198" tIns="46599" rIns="93198" bIns="46599" rtlCol="0"/>
          <a:lstStyle>
            <a:lvl1pPr algn="r">
              <a:defRPr sz="1300"/>
            </a:lvl1pPr>
          </a:lstStyle>
          <a:p>
            <a:fld id="{31EC462B-2894-4FAF-AE6F-E9419A0E7030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98" tIns="46599" rIns="93198" bIns="4659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0"/>
          </a:xfrm>
          <a:prstGeom prst="rect">
            <a:avLst/>
          </a:prstGeom>
        </p:spPr>
        <p:txBody>
          <a:bodyPr vert="horz" lIns="93198" tIns="46599" rIns="93198" bIns="4659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7"/>
            <a:ext cx="3066733" cy="469778"/>
          </a:xfrm>
          <a:prstGeom prst="rect">
            <a:avLst/>
          </a:prstGeom>
        </p:spPr>
        <p:txBody>
          <a:bodyPr vert="horz" lIns="93198" tIns="46599" rIns="93198" bIns="4659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93297"/>
            <a:ext cx="3066733" cy="469778"/>
          </a:xfrm>
          <a:prstGeom prst="rect">
            <a:avLst/>
          </a:prstGeom>
        </p:spPr>
        <p:txBody>
          <a:bodyPr vert="horz" lIns="93198" tIns="46599" rIns="93198" bIns="46599" rtlCol="0" anchor="b"/>
          <a:lstStyle>
            <a:lvl1pPr algn="r">
              <a:defRPr sz="1300"/>
            </a:lvl1pPr>
          </a:lstStyle>
          <a:p>
            <a:fld id="{06449F8D-A818-4919-A738-7FABB21AE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6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02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1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5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23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01775" y="1131888"/>
            <a:ext cx="4073525" cy="3054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87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449F8D-A818-4919-A738-7FABB21AE8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417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3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1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449F8D-A818-4919-A738-7FABB21AE8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9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6747"/>
            <a:ext cx="7772400" cy="1470025"/>
          </a:xfrm>
        </p:spPr>
        <p:txBody>
          <a:bodyPr anchor="b" anchorCtr="0"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63529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067497-0B84-DF48-AB94-91F4B5B054A8}"/>
              </a:ext>
            </a:extLst>
          </p:cNvPr>
          <p:cNvCxnSpPr/>
          <p:nvPr userDrawn="1"/>
        </p:nvCxnSpPr>
        <p:spPr>
          <a:xfrm>
            <a:off x="685800" y="3038168"/>
            <a:ext cx="7735529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A4C9BEF3-CE5F-4C40-9FD1-3B9DC933F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4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ppendix">
    <p:bg>
      <p:bgPr>
        <a:gradFill flip="none" rotWithShape="1">
          <a:gsLst>
            <a:gs pos="5000">
              <a:schemeClr val="accent1">
                <a:lumMod val="20000"/>
                <a:lumOff val="80000"/>
              </a:schemeClr>
            </a:gs>
            <a:gs pos="33000">
              <a:schemeClr val="bg1">
                <a:lumMod val="95000"/>
              </a:schemeClr>
            </a:gs>
            <a:gs pos="7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Autofit/>
          </a:bodyPr>
          <a:lstStyle>
            <a:lvl1pPr algn="l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8229600" cy="3884408"/>
          </a:xfrm>
        </p:spPr>
        <p:txBody>
          <a:bodyPr/>
          <a:lstStyle>
            <a:lvl1pPr>
              <a:buClr>
                <a:schemeClr val="accent2"/>
              </a:buClr>
              <a:defRPr sz="1500"/>
            </a:lvl1pPr>
            <a:lvl2pPr>
              <a:buClr>
                <a:schemeClr val="accent2"/>
              </a:buClr>
              <a:defRPr sz="1500"/>
            </a:lvl2pPr>
            <a:lvl3pPr>
              <a:buClr>
                <a:schemeClr val="accent2"/>
              </a:buClr>
              <a:defRPr sz="1500"/>
            </a:lvl3pPr>
            <a:lvl4pPr>
              <a:buClr>
                <a:schemeClr val="accent2"/>
              </a:buClr>
              <a:defRPr sz="1500"/>
            </a:lvl4pPr>
            <a:lvl5pPr>
              <a:buClr>
                <a:schemeClr val="accent2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C18B66-2512-394F-8571-3C4084E7F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7563" y="402092"/>
            <a:ext cx="2912417" cy="4953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B72A5-BDFC-634B-B75F-A6C5C4BB4A97}"/>
              </a:ext>
            </a:extLst>
          </p:cNvPr>
          <p:cNvCxnSpPr>
            <a:cxnSpLocks/>
          </p:cNvCxnSpPr>
          <p:nvPr userDrawn="1"/>
        </p:nvCxnSpPr>
        <p:spPr>
          <a:xfrm>
            <a:off x="337072" y="1005840"/>
            <a:ext cx="8258289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6EF57C8E-9907-8243-927E-7EABBC6BD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3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8229600" cy="3884408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9BCC2-9814-8646-9559-64ECB7C6D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49966"/>
            <a:ext cx="1049590" cy="10495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B72A5-BDFC-634B-B75F-A6C5C4BB4A97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6EF57C8E-9907-8243-927E-7EABBC6BD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0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1737360"/>
            <a:ext cx="8229600" cy="3884408"/>
          </a:xfrm>
        </p:spPr>
        <p:txBody>
          <a:bodyPr/>
          <a:lstStyle>
            <a:lvl1pPr marL="0" indent="0">
              <a:buClr>
                <a:schemeClr val="accent2"/>
              </a:buClr>
              <a:buNone/>
              <a:defRPr sz="2000"/>
            </a:lvl1pPr>
            <a:lvl2pPr marL="457200" indent="0">
              <a:buClr>
                <a:schemeClr val="accent2"/>
              </a:buClr>
              <a:buNone/>
              <a:defRPr sz="2000"/>
            </a:lvl2pPr>
            <a:lvl3pPr marL="914400" indent="0">
              <a:buClr>
                <a:schemeClr val="accent2"/>
              </a:buClr>
              <a:buNone/>
              <a:defRPr sz="2000"/>
            </a:lvl3pPr>
            <a:lvl4pPr marL="1371600" indent="0">
              <a:buClr>
                <a:schemeClr val="accent2"/>
              </a:buClr>
              <a:buNone/>
              <a:defRPr sz="2000"/>
            </a:lvl4pPr>
            <a:lvl5pPr marL="1828800" indent="0">
              <a:buClr>
                <a:schemeClr val="accent2"/>
              </a:buClr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9BCC2-9814-8646-9559-64ECB7C6D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B72A5-BDFC-634B-B75F-A6C5C4BB4A97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6EF57C8E-9907-8243-927E-7EABBC6BD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12FE89-CD3A-7140-83DB-DD1C1AB8732A}"/>
              </a:ext>
            </a:extLst>
          </p:cNvPr>
          <p:cNvSpPr/>
          <p:nvPr userDrawn="1"/>
        </p:nvSpPr>
        <p:spPr>
          <a:xfrm>
            <a:off x="0" y="0"/>
            <a:ext cx="9144000" cy="57689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258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256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45C080D-0D1B-9847-9057-F9F3237B0725}"/>
              </a:ext>
            </a:extLst>
          </p:cNvPr>
          <p:cNvSpPr/>
          <p:nvPr userDrawn="1"/>
        </p:nvSpPr>
        <p:spPr>
          <a:xfrm>
            <a:off x="3569519" y="1354201"/>
            <a:ext cx="5750418" cy="371412"/>
          </a:xfrm>
          <a:custGeom>
            <a:avLst/>
            <a:gdLst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0 w 5396459"/>
              <a:gd name="connsiteY3" fmla="*/ 284813 h 284813"/>
              <a:gd name="connsiteX4" fmla="*/ 0 w 5396459"/>
              <a:gd name="connsiteY4" fmla="*/ 0 h 284813"/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164592 w 5396459"/>
              <a:gd name="connsiteY3" fmla="*/ 275669 h 284813"/>
              <a:gd name="connsiteX4" fmla="*/ 0 w 5396459"/>
              <a:gd name="connsiteY4" fmla="*/ 0 h 284813"/>
              <a:gd name="connsiteX0" fmla="*/ 0 w 5632433"/>
              <a:gd name="connsiteY0" fmla="*/ 0 h 299561"/>
              <a:gd name="connsiteX1" fmla="*/ 5396459 w 5632433"/>
              <a:gd name="connsiteY1" fmla="*/ 0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  <a:gd name="connsiteX0" fmla="*/ 0 w 5632433"/>
              <a:gd name="connsiteY0" fmla="*/ 0 h 299561"/>
              <a:gd name="connsiteX1" fmla="*/ 5602936 w 5632433"/>
              <a:gd name="connsiteY1" fmla="*/ 14749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433" h="299561">
                <a:moveTo>
                  <a:pt x="0" y="0"/>
                </a:moveTo>
                <a:lnTo>
                  <a:pt x="5602936" y="14749"/>
                </a:lnTo>
                <a:lnTo>
                  <a:pt x="5632433" y="299561"/>
                </a:lnTo>
                <a:lnTo>
                  <a:pt x="164592" y="275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8">
            <a:extLst>
              <a:ext uri="{FF2B5EF4-FFF2-40B4-BE49-F238E27FC236}">
                <a16:creationId xmlns:a16="http://schemas.microsoft.com/office/drawing/2014/main" id="{2D21AD17-7D29-854D-97EA-A5AC377FD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2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737360"/>
            <a:ext cx="4038600" cy="4032209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37360"/>
            <a:ext cx="4038600" cy="4032209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08919B-8C96-E349-8F09-FA3B0266C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25A28-6965-774B-A82E-CB330DC162B2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8">
            <a:extLst>
              <a:ext uri="{FF2B5EF4-FFF2-40B4-BE49-F238E27FC236}">
                <a16:creationId xmlns:a16="http://schemas.microsoft.com/office/drawing/2014/main" id="{61898BF4-62B2-954B-A613-57CAEE9A9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3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 anchor="b" anchorCtr="0">
            <a:no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65760" y="1737360"/>
            <a:ext cx="8229600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468880"/>
            <a:ext cx="4040188" cy="3083160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68880"/>
            <a:ext cx="4041775" cy="3083160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2A3C57-4145-7542-995B-CD2E2FC40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C2F4ECA-C9A9-AD43-B570-B6615D656E37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8">
            <a:extLst>
              <a:ext uri="{FF2B5EF4-FFF2-40B4-BE49-F238E27FC236}">
                <a16:creationId xmlns:a16="http://schemas.microsoft.com/office/drawing/2014/main" id="{9609941C-4ADB-7149-BCBC-A3215FEA2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w Section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73736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65760" y="2468880"/>
            <a:ext cx="4040188" cy="3373120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</a:t>
            </a:r>
            <a:r>
              <a:rPr lang="en-US" dirty="0" err="1"/>
              <a:t>levelz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73736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68880"/>
            <a:ext cx="4041775" cy="3373120"/>
          </a:xfrm>
        </p:spPr>
        <p:txBody>
          <a:bodyPr/>
          <a:lstStyle>
            <a:lvl1pPr>
              <a:buClr>
                <a:schemeClr val="accent2"/>
              </a:buClr>
              <a:defRPr sz="2000"/>
            </a:lvl1pPr>
            <a:lvl2pPr>
              <a:buClr>
                <a:schemeClr val="accent2"/>
              </a:buClr>
              <a:defRPr sz="18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2A3C57-4145-7542-995B-CD2E2FC40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5EE6C6-52EC-A941-9A5F-472A59DB1D63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90F6BC36-FAE7-4844-A97B-8DCE170BC5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62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1005840"/>
            <a:ext cx="8229600" cy="640080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B30DB8-E9A8-1F43-AD3E-AE11DF7C6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0085A-62F3-3E48-BCC2-C72753CB297F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8">
            <a:extLst>
              <a:ext uri="{FF2B5EF4-FFF2-40B4-BE49-F238E27FC236}">
                <a16:creationId xmlns:a16="http://schemas.microsoft.com/office/drawing/2014/main" id="{031D0ED7-F221-A843-A7FC-D3B49CAE4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3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D737B6-9EC3-AB47-8425-6D48FD70B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8288" y="160852"/>
            <a:ext cx="1049590" cy="10495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903C6A-34A8-4A48-AADB-DF0D5B3382C0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18">
            <a:extLst>
              <a:ext uri="{FF2B5EF4-FFF2-40B4-BE49-F238E27FC236}">
                <a16:creationId xmlns:a16="http://schemas.microsoft.com/office/drawing/2014/main" id="{B0BDF791-9D25-6B49-8FF3-64D9A30CD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42731" y="6262061"/>
            <a:ext cx="450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5ED1D690-6E7A-A24F-BE6E-539D6DF2C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ABC3F06D-851B-DA42-992C-707D3F4586A7}"/>
              </a:ext>
            </a:extLst>
          </p:cNvPr>
          <p:cNvSpPr/>
          <p:nvPr userDrawn="1"/>
        </p:nvSpPr>
        <p:spPr>
          <a:xfrm flipH="1">
            <a:off x="-176981" y="6268474"/>
            <a:ext cx="5750418" cy="371412"/>
          </a:xfrm>
          <a:custGeom>
            <a:avLst/>
            <a:gdLst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0 w 5396459"/>
              <a:gd name="connsiteY3" fmla="*/ 284813 h 284813"/>
              <a:gd name="connsiteX4" fmla="*/ 0 w 5396459"/>
              <a:gd name="connsiteY4" fmla="*/ 0 h 284813"/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164592 w 5396459"/>
              <a:gd name="connsiteY3" fmla="*/ 275669 h 284813"/>
              <a:gd name="connsiteX4" fmla="*/ 0 w 5396459"/>
              <a:gd name="connsiteY4" fmla="*/ 0 h 284813"/>
              <a:gd name="connsiteX0" fmla="*/ 0 w 5632433"/>
              <a:gd name="connsiteY0" fmla="*/ 0 h 299561"/>
              <a:gd name="connsiteX1" fmla="*/ 5396459 w 5632433"/>
              <a:gd name="connsiteY1" fmla="*/ 0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  <a:gd name="connsiteX0" fmla="*/ 0 w 5632433"/>
              <a:gd name="connsiteY0" fmla="*/ 0 h 299561"/>
              <a:gd name="connsiteX1" fmla="*/ 5602936 w 5632433"/>
              <a:gd name="connsiteY1" fmla="*/ 14749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433" h="299561">
                <a:moveTo>
                  <a:pt x="0" y="0"/>
                </a:moveTo>
                <a:lnTo>
                  <a:pt x="5602936" y="14749"/>
                </a:lnTo>
                <a:lnTo>
                  <a:pt x="5632433" y="299561"/>
                </a:lnTo>
                <a:lnTo>
                  <a:pt x="164592" y="275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18872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103120"/>
            <a:ext cx="8229600" cy="3600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E0C1DAD3-1818-4A13-ADA1-6BD22D4A493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808288" y="5704082"/>
            <a:ext cx="1253266" cy="1127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A1BEDB-6C1A-4CDE-9B4C-149CC178E20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6828020" y="6330630"/>
            <a:ext cx="1066800" cy="289508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C33A51-91C5-E64C-99AD-A8473171E3E0}"/>
              </a:ext>
            </a:extLst>
          </p:cNvPr>
          <p:cNvSpPr txBox="1">
            <a:spLocks/>
          </p:cNvSpPr>
          <p:nvPr userDrawn="1"/>
        </p:nvSpPr>
        <p:spPr>
          <a:xfrm>
            <a:off x="337071" y="6307516"/>
            <a:ext cx="5016917" cy="365125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457200" rtl="0" eaLnBrk="1" latinLnBrk="0" hangingPunct="1">
              <a:defRPr sz="1200" kern="1200" cap="all" baseline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© NutriStudents K-12  </a:t>
            </a:r>
            <a:r>
              <a:rPr lang="en-US" b="1" cap="none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|</a:t>
            </a:r>
            <a:r>
              <a:rPr lang="en-US" cap="none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cap="none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MenuFreedom.com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91A2E46-1D6F-FD4F-BF30-9E7EA53E8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9871" y="6268052"/>
            <a:ext cx="507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8DA3C9A4-E258-3344-B1DD-8298226349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9E5B3F-1CF8-4F42-B138-AB2450AAE35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08288" y="149966"/>
            <a:ext cx="1049590" cy="10495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65E8FF-0DF1-4514-B5B7-3303379EAC0E}"/>
              </a:ext>
            </a:extLst>
          </p:cNvPr>
          <p:cNvCxnSpPr/>
          <p:nvPr userDrawn="1"/>
        </p:nvCxnSpPr>
        <p:spPr>
          <a:xfrm>
            <a:off x="337071" y="1005840"/>
            <a:ext cx="7471217" cy="0"/>
          </a:xfrm>
          <a:prstGeom prst="line">
            <a:avLst/>
          </a:prstGeom>
          <a:ln w="9525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D7C2408-72C4-453D-A377-A2C707BE706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37071" y="346208"/>
            <a:ext cx="3177037" cy="54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9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Banda Regular" panose="02000503020000020004" pitchFamily="50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ABC3F06D-851B-DA42-992C-707D3F4586A7}"/>
              </a:ext>
            </a:extLst>
          </p:cNvPr>
          <p:cNvSpPr/>
          <p:nvPr userDrawn="1"/>
        </p:nvSpPr>
        <p:spPr>
          <a:xfrm flipH="1">
            <a:off x="-176981" y="6268474"/>
            <a:ext cx="5750418" cy="371412"/>
          </a:xfrm>
          <a:custGeom>
            <a:avLst/>
            <a:gdLst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0 w 5396459"/>
              <a:gd name="connsiteY3" fmla="*/ 284813 h 284813"/>
              <a:gd name="connsiteX4" fmla="*/ 0 w 5396459"/>
              <a:gd name="connsiteY4" fmla="*/ 0 h 284813"/>
              <a:gd name="connsiteX0" fmla="*/ 0 w 5396459"/>
              <a:gd name="connsiteY0" fmla="*/ 0 h 284813"/>
              <a:gd name="connsiteX1" fmla="*/ 5396459 w 5396459"/>
              <a:gd name="connsiteY1" fmla="*/ 0 h 284813"/>
              <a:gd name="connsiteX2" fmla="*/ 5396459 w 5396459"/>
              <a:gd name="connsiteY2" fmla="*/ 284813 h 284813"/>
              <a:gd name="connsiteX3" fmla="*/ 164592 w 5396459"/>
              <a:gd name="connsiteY3" fmla="*/ 275669 h 284813"/>
              <a:gd name="connsiteX4" fmla="*/ 0 w 5396459"/>
              <a:gd name="connsiteY4" fmla="*/ 0 h 284813"/>
              <a:gd name="connsiteX0" fmla="*/ 0 w 5632433"/>
              <a:gd name="connsiteY0" fmla="*/ 0 h 299561"/>
              <a:gd name="connsiteX1" fmla="*/ 5396459 w 5632433"/>
              <a:gd name="connsiteY1" fmla="*/ 0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  <a:gd name="connsiteX0" fmla="*/ 0 w 5632433"/>
              <a:gd name="connsiteY0" fmla="*/ 0 h 299561"/>
              <a:gd name="connsiteX1" fmla="*/ 5602936 w 5632433"/>
              <a:gd name="connsiteY1" fmla="*/ 14749 h 299561"/>
              <a:gd name="connsiteX2" fmla="*/ 5632433 w 5632433"/>
              <a:gd name="connsiteY2" fmla="*/ 299561 h 299561"/>
              <a:gd name="connsiteX3" fmla="*/ 164592 w 5632433"/>
              <a:gd name="connsiteY3" fmla="*/ 275669 h 299561"/>
              <a:gd name="connsiteX4" fmla="*/ 0 w 5632433"/>
              <a:gd name="connsiteY4" fmla="*/ 0 h 299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433" h="299561">
                <a:moveTo>
                  <a:pt x="0" y="0"/>
                </a:moveTo>
                <a:lnTo>
                  <a:pt x="5602936" y="14749"/>
                </a:lnTo>
                <a:lnTo>
                  <a:pt x="5632433" y="299561"/>
                </a:lnTo>
                <a:lnTo>
                  <a:pt x="164592" y="2756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18872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103120"/>
            <a:ext cx="8229600" cy="3600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E0C1DAD3-1818-4A13-ADA1-6BD22D4A49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8289" y="5704082"/>
            <a:ext cx="1253266" cy="1127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A1BEDB-6C1A-4CDE-9B4C-149CC178E2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828020" y="6330630"/>
            <a:ext cx="1066800" cy="289508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2C33A51-91C5-E64C-99AD-A8473171E3E0}"/>
              </a:ext>
            </a:extLst>
          </p:cNvPr>
          <p:cNvSpPr txBox="1">
            <a:spLocks/>
          </p:cNvSpPr>
          <p:nvPr userDrawn="1"/>
        </p:nvSpPr>
        <p:spPr>
          <a:xfrm>
            <a:off x="337072" y="6307518"/>
            <a:ext cx="5016917" cy="365125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457200" rtl="0" eaLnBrk="1" latinLnBrk="0" hangingPunct="1">
              <a:defRPr sz="1200" kern="1200" cap="all" baseline="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cap="none" dirty="0">
                <a:solidFill>
                  <a:schemeClr val="bg1"/>
                </a:solidFill>
              </a:rPr>
              <a:t>© NutriStudents K-12  </a:t>
            </a:r>
            <a:r>
              <a:rPr lang="en-US" sz="1200" b="1" cap="none" dirty="0">
                <a:solidFill>
                  <a:schemeClr val="accent2"/>
                </a:solidFill>
              </a:rPr>
              <a:t>|</a:t>
            </a:r>
            <a:r>
              <a:rPr lang="en-US" sz="1200" cap="none" dirty="0">
                <a:solidFill>
                  <a:schemeClr val="accent2"/>
                </a:solidFill>
              </a:rPr>
              <a:t> </a:t>
            </a:r>
            <a:r>
              <a:rPr lang="en-US" sz="1200" cap="none" dirty="0">
                <a:solidFill>
                  <a:schemeClr val="bg1"/>
                </a:solidFill>
              </a:rPr>
              <a:t> MenuFreedom.com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91A2E46-1D6F-FD4F-BF30-9E7EA53E8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79871" y="6268054"/>
            <a:ext cx="5076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/>
                </a:solidFill>
              </a:defRPr>
            </a:lvl1pPr>
          </a:lstStyle>
          <a:p>
            <a:fld id="{8DA3C9A4-E258-3344-B1DD-8298226349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3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Banda Regular" panose="02000503020000020004" pitchFamily="50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utristudentsk-12.com/real-results/testimonial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utristudentsk-12.com/real-results/case-studies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Amanda@NutriStudentsK-12.com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D678-5613-4F2A-94A4-A6C5DE74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1673"/>
            <a:ext cx="8229600" cy="255900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Successfully Addressing Schools' </a:t>
            </a:r>
            <a:b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Foodservice Needs</a:t>
            </a:r>
            <a:b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dirty="0">
              <a:solidFill>
                <a:srgbClr val="364C7C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9E92F-2B1B-4C1F-9C04-489ECD4A8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83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FEB28-41DC-49CB-8244-A124582FB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Value Adds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1D85-A3D1-4E0D-927D-945F2C01D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737360"/>
            <a:ext cx="8229600" cy="3884408"/>
          </a:xfrm>
        </p:spPr>
        <p:txBody>
          <a:bodyPr/>
          <a:lstStyle/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USDA Administrative Review Support ensures nutritional compliance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Automated Breakfast Menu Builder saves time &amp; increases revenue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CookBook instantly scales recipes for the day or week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DataBites™ Inventory and automated Order Management System saves hours/week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USDA Commodity Forecasting Tool: 15 minutes vs 30 hours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Cafeteria Posters encourage participation and healthy meal choices</a:t>
            </a:r>
          </a:p>
          <a:p>
            <a:pPr marL="342900" indent="-342900">
              <a:buClr>
                <a:srgbClr val="EEA142"/>
              </a:buClr>
              <a:buFont typeface="Arial" panose="020B0604020202020204" pitchFamily="34" charset="0"/>
              <a:buChar char="•"/>
            </a:pPr>
            <a:r>
              <a:rPr lang="en-US" dirty="0"/>
              <a:t>Promotional materials: daily menu posters, digital display images, promotional calendar creator, pictorial menus for full 45-week rotation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1" dirty="0"/>
              <a:t>Cafeteria Connection</a:t>
            </a:r>
            <a:r>
              <a:rPr lang="en-US" dirty="0"/>
              <a:t> newsletter for parents increases participation and community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17F7A-5605-431F-B27C-E691F0FCD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95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15CB-4A17-4EA0-B094-AFFDE854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365591"/>
                </a:solidFill>
              </a:rPr>
              <a:t>Client Testimonials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03696-4D5A-8D4B-B7D1-77E20B3D4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1D690-6E7A-A24F-BE6E-539D6DF2CBCE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528AE2-8D1B-5E48-A19E-FDCA0A746768}"/>
              </a:ext>
            </a:extLst>
          </p:cNvPr>
          <p:cNvSpPr txBox="1">
            <a:spLocks/>
          </p:cNvSpPr>
          <p:nvPr/>
        </p:nvSpPr>
        <p:spPr>
          <a:xfrm>
            <a:off x="4200525" y="1062990"/>
            <a:ext cx="3493156" cy="48006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AA306E53-0F90-4846-A499-08134C8A7149}"/>
              </a:ext>
            </a:extLst>
          </p:cNvPr>
          <p:cNvSpPr/>
          <p:nvPr/>
        </p:nvSpPr>
        <p:spPr>
          <a:xfrm>
            <a:off x="5796401" y="1809396"/>
            <a:ext cx="1657350" cy="108585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“NutriStudents K-12 is the best thing that happened to me in my foodservice career.”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Sue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Motzko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29D56B2C-4002-1D4C-91C0-8B93D47DFE39}"/>
              </a:ext>
            </a:extLst>
          </p:cNvPr>
          <p:cNvSpPr/>
          <p:nvPr/>
        </p:nvSpPr>
        <p:spPr>
          <a:xfrm>
            <a:off x="5601313" y="3132932"/>
            <a:ext cx="1988207" cy="915218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“Foodservice directors would have to be out of their mind not to use this program!”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-Crystal Gauss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C6B1B457-5E77-FE4D-920D-28D7CFFE566B}"/>
              </a:ext>
            </a:extLst>
          </p:cNvPr>
          <p:cNvSpPr/>
          <p:nvPr/>
        </p:nvSpPr>
        <p:spPr>
          <a:xfrm>
            <a:off x="3180736" y="2171905"/>
            <a:ext cx="2457450" cy="767543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“Our food waste was decreased by as much as 30-40% less than last year.” 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Tom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Marcussen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EF9D4AD-B6DC-9448-A1BC-4E51F74D9293}"/>
              </a:ext>
            </a:extLst>
          </p:cNvPr>
          <p:cNvSpPr/>
          <p:nvPr/>
        </p:nvSpPr>
        <p:spPr>
          <a:xfrm>
            <a:off x="6717306" y="4143923"/>
            <a:ext cx="1001078" cy="108585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“I’m so pleased with my lower food cost.”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Shelly Miller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F6F3CD3-4F28-A647-99CF-8E8B3AEDB3E9}"/>
              </a:ext>
            </a:extLst>
          </p:cNvPr>
          <p:cNvSpPr/>
          <p:nvPr/>
        </p:nvSpPr>
        <p:spPr>
          <a:xfrm>
            <a:off x="1365171" y="2180212"/>
            <a:ext cx="1657350" cy="79629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kids love the food...I haven’t had one single complaint!”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Sue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Motzko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521BA1FD-06DB-024E-99AF-19A35F8C96AB}"/>
              </a:ext>
            </a:extLst>
          </p:cNvPr>
          <p:cNvSpPr/>
          <p:nvPr/>
        </p:nvSpPr>
        <p:spPr>
          <a:xfrm>
            <a:off x="4913948" y="4372172"/>
            <a:ext cx="1657350" cy="857601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“My whole job is easier…less time doing food prep and cooking…” 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Judy Gertz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7CAFEDC1-3B37-0B46-91EE-B5FD69E44E6C}"/>
              </a:ext>
            </a:extLst>
          </p:cNvPr>
          <p:cNvSpPr/>
          <p:nvPr/>
        </p:nvSpPr>
        <p:spPr>
          <a:xfrm>
            <a:off x="4200525" y="3132932"/>
            <a:ext cx="1247161" cy="108585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“This doesn’t look or taste like school lunch. It’s absolutely awesome!”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Shelly Miller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5C0B189C-7503-3D4A-8084-4D0D0D8D881A}"/>
              </a:ext>
            </a:extLst>
          </p:cNvPr>
          <p:cNvSpPr/>
          <p:nvPr/>
        </p:nvSpPr>
        <p:spPr>
          <a:xfrm>
            <a:off x="1894723" y="3132932"/>
            <a:ext cx="2152173" cy="1085850"/>
          </a:xfrm>
          <a:prstGeom prst="wedgeRoundRectCallout">
            <a:avLst>
              <a:gd name="adj1" fmla="val -35201"/>
              <a:gd name="adj2" fmla="val 61623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“The kids are excited about breakfast and lunch. Participation has increased much more than we expected: From 500 to 700 every day.”  </a:t>
            </a:r>
          </a:p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Crystal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Vang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CECCC7-9359-4340-911B-BC83322945A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63" y="4337013"/>
            <a:ext cx="1247776" cy="12477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075A6C-FB8B-5842-AD52-E44674576C0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64" y="4372173"/>
            <a:ext cx="1199674" cy="11996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F86E87-23C6-0E41-BD7B-BDE0E77969C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804962" y="4471265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88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E5A8-E3B4-4A76-9E0F-84C5E602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792" y="1228726"/>
            <a:ext cx="7905383" cy="583568"/>
          </a:xfrm>
        </p:spPr>
        <p:txBody>
          <a:bodyPr/>
          <a:lstStyle/>
          <a:p>
            <a:r>
              <a:rPr lang="en-US" sz="3200" b="1" dirty="0">
                <a:solidFill>
                  <a:srgbClr val="385591"/>
                </a:solidFill>
                <a:latin typeface="Banda Regular" panose="02000503020000020004"/>
              </a:rPr>
              <a:t>Follow the Money:</a:t>
            </a:r>
            <a:br>
              <a:rPr lang="en-US" sz="3200" b="1" dirty="0">
                <a:solidFill>
                  <a:srgbClr val="385591"/>
                </a:solidFill>
                <a:latin typeface="Banda Regular" panose="02000503020000020004"/>
              </a:rPr>
            </a:br>
            <a:r>
              <a:rPr lang="en-US" sz="3200" b="1" dirty="0">
                <a:solidFill>
                  <a:srgbClr val="385591"/>
                </a:solidFill>
                <a:latin typeface="Banda Regular" panose="02000503020000020004"/>
              </a:rPr>
              <a:t>Proven Financial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BE781-169B-4658-93BC-C8E72DB17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171" y="2188207"/>
            <a:ext cx="7527314" cy="328612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385591"/>
                </a:solidFill>
                <a:latin typeface="Lato" panose="020F0502020204030203"/>
              </a:rPr>
              <a:t>Consistent Profitability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Student participation/revenue levels increase by up to 25%</a:t>
            </a:r>
            <a:r>
              <a:rPr lang="en-US" sz="2000" baseline="30000" dirty="0">
                <a:solidFill>
                  <a:srgbClr val="385591"/>
                </a:solidFill>
                <a:latin typeface="Lato" panose="020F0502020204030203"/>
              </a:rPr>
              <a:t>*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USDA commodities used first in all menus, further reducing costs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Concise market basket gives distributor greater buying power, reducing cost per plate 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Plate waste decreases up to 40%</a:t>
            </a:r>
            <a:r>
              <a:rPr lang="en-US" sz="2000" baseline="30000" dirty="0">
                <a:solidFill>
                  <a:srgbClr val="385591"/>
                </a:solidFill>
                <a:latin typeface="Lato" panose="020F0502020204030203"/>
              </a:rPr>
              <a:t>*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Reduced daily prep and administrative workload saves hours per week</a:t>
            </a:r>
          </a:p>
          <a:p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Foodservice programs operate profitably</a:t>
            </a:r>
            <a:r>
              <a:rPr lang="en-US" sz="2000" baseline="30000" dirty="0">
                <a:solidFill>
                  <a:srgbClr val="385591"/>
                </a:solidFill>
                <a:latin typeface="Lato" panose="020F0502020204030203"/>
              </a:rPr>
              <a:t>*</a:t>
            </a: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 </a:t>
            </a:r>
          </a:p>
          <a:p>
            <a:endParaRPr lang="en-US" sz="1350" dirty="0">
              <a:solidFill>
                <a:srgbClr val="385591"/>
              </a:solidFill>
              <a:latin typeface="Lato" panose="020F0502020204030203"/>
            </a:endParaRPr>
          </a:p>
          <a:p>
            <a:pPr marL="0" indent="0">
              <a:buNone/>
            </a:pPr>
            <a:endParaRPr lang="en-US" dirty="0">
              <a:solidFill>
                <a:srgbClr val="385591"/>
              </a:solidFill>
              <a:latin typeface="Lato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D752FA7-2CFD-3149-A300-71381A9E8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1D690-6E7A-A24F-BE6E-539D6DF2CBCE}" type="slidenum">
              <a:rPr kumimoji="0" lang="en-US" sz="825" b="0" i="0" u="none" strike="noStrike" kern="1200" cap="none" spc="0" normalizeH="0" baseline="0" noProof="0" smtClean="0">
                <a:ln>
                  <a:noFill/>
                </a:ln>
                <a:solidFill>
                  <a:srgbClr val="364C7C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25" b="0" i="0" u="none" strike="noStrike" kern="1200" cap="none" spc="0" normalizeH="0" baseline="0" noProof="0">
              <a:ln>
                <a:noFill/>
              </a:ln>
              <a:solidFill>
                <a:srgbClr val="364C7C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2B096-DC97-4E7F-A6CA-482FF4E96937}"/>
              </a:ext>
            </a:extLst>
          </p:cNvPr>
          <p:cNvSpPr txBox="1"/>
          <p:nvPr/>
        </p:nvSpPr>
        <p:spPr>
          <a:xfrm>
            <a:off x="462171" y="5850245"/>
            <a:ext cx="564078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Lato" panose="020F0502020204030203"/>
              </a:rPr>
              <a:t>* See </a:t>
            </a:r>
            <a:r>
              <a:rPr lang="en-US" sz="825" dirty="0">
                <a:solidFill>
                  <a:srgbClr val="FFFFFF">
                    <a:lumMod val="50000"/>
                  </a:srgbClr>
                </a:solidFill>
                <a:latin typeface="Lato" panose="020F0502020204030203"/>
              </a:rPr>
              <a:t>MenuFreedom.com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Lato" panose="020F0502020204030203"/>
              </a:rPr>
              <a:t> for validated testimonials and case studies</a:t>
            </a: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446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02" y="1384313"/>
            <a:ext cx="7764379" cy="909053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Your School’s Increased Revenue Expectations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76123-35C3-4AB0-8265-4457700E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34" y="2574580"/>
            <a:ext cx="8646042" cy="1708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A0E95-9897-40D3-96BC-BEA0091AAD7D}"/>
              </a:ext>
            </a:extLst>
          </p:cNvPr>
          <p:cNvSpPr txBox="1"/>
          <p:nvPr/>
        </p:nvSpPr>
        <p:spPr>
          <a:xfrm>
            <a:off x="433743" y="4379226"/>
            <a:ext cx="8158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Expected first year participation/revenue increase:  10%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At  $648 per student, how much increased revenue will you gain if you just increase participation by 5%?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 money back guarantee if not satisfied with first year results</a:t>
            </a:r>
            <a:endParaRPr lang="en-US" sz="20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2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02" y="1022647"/>
            <a:ext cx="7764379" cy="909053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Examples of First-Year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217DEF-E342-40F7-B6C7-FA4FEDDAA736}"/>
              </a:ext>
            </a:extLst>
          </p:cNvPr>
          <p:cNvSpPr txBox="1"/>
          <p:nvPr/>
        </p:nvSpPr>
        <p:spPr>
          <a:xfrm>
            <a:off x="317302" y="2353235"/>
            <a:ext cx="8216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Prairie Seeds Academy: $112,000 revenue increase - 40% increase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Park Rapids Area Schools: 30-40% reduction in plate waste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Hanover Public Schools: Daily middle school participation increase of 25% with reduced food cost/plate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Staples-Motley School District: 10% overall increase in participation with reduced food costs in first year and first-ever budget surplus, which continued annually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See additional examples in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testimonials</a:t>
            </a:r>
            <a:r>
              <a:rPr lang="en-US" sz="2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US" sz="20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success stories</a:t>
            </a:r>
            <a:endParaRPr lang="en-US" sz="2000" dirty="0">
              <a:solidFill>
                <a:srgbClr val="364C7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7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79727-877E-4187-A976-3E7FC71E2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08" y="1284790"/>
            <a:ext cx="7494563" cy="530837"/>
          </a:xfrm>
        </p:spPr>
        <p:txBody>
          <a:bodyPr/>
          <a:lstStyle/>
          <a:p>
            <a:r>
              <a:rPr lang="en-US" sz="3200" b="1" dirty="0">
                <a:solidFill>
                  <a:srgbClr val="385591"/>
                </a:solidFill>
              </a:rPr>
              <a:t>Pricing: Transparent, Concise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18ADA-E0C1-4FC8-8E01-89BECF92A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56" y="1967231"/>
            <a:ext cx="8288495" cy="3632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385591"/>
              </a:solidFill>
              <a:latin typeface="Lato" panose="020F0502020204030203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One-time setup fee and monthly subscription payable over 12 months.</a:t>
            </a:r>
          </a:p>
          <a:p>
            <a:pPr marL="0" indent="0">
              <a:buNone/>
            </a:pPr>
            <a:endParaRPr lang="en-US" sz="2000" dirty="0">
              <a:solidFill>
                <a:srgbClr val="385591"/>
              </a:solidFill>
              <a:latin typeface="Lato" panose="020F0502020204030203"/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rgbClr val="385591"/>
                </a:solidFill>
                <a:latin typeface="Lato" panose="020F0502020204030203"/>
              </a:rPr>
              <a:t>One-Time Setup Fee/District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Four schools or less				$1,995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Each additional school			$209</a:t>
            </a:r>
          </a:p>
          <a:p>
            <a:pPr marL="0" indent="0">
              <a:buNone/>
            </a:pPr>
            <a:endParaRPr lang="en-US" sz="2000" dirty="0">
              <a:solidFill>
                <a:srgbClr val="385591"/>
              </a:solidFill>
              <a:latin typeface="Lato" panose="020F0502020204030203"/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rgbClr val="385591"/>
                </a:solidFill>
                <a:latin typeface="Lato" panose="020F0502020204030203"/>
              </a:rPr>
              <a:t>Monthly Subscription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Four schools or less				$289/month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Each additional school			$49/month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0F33E-AF5E-4850-8B8F-446AB4E03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E947-3080-4F2A-9B8A-85260019CE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02" y="1596400"/>
            <a:ext cx="7772400" cy="1149719"/>
          </a:xfrm>
        </p:spPr>
        <p:txBody>
          <a:bodyPr anchor="ctr"/>
          <a:lstStyle/>
          <a:p>
            <a:r>
              <a:rPr lang="en-US" sz="3600" b="1" dirty="0">
                <a:solidFill>
                  <a:srgbClr val="385591"/>
                </a:solidFill>
                <a:latin typeface="Banda Regular" panose="02000503020000020004"/>
              </a:rPr>
              <a:t>Love It or it’s free. period</a:t>
            </a:r>
            <a:r>
              <a:rPr lang="en-US" sz="3600" dirty="0"/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BEB08-443D-4EA4-815C-9809A6A08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730" y="3163528"/>
            <a:ext cx="7986713" cy="2551471"/>
          </a:xfrm>
        </p:spPr>
        <p:txBody>
          <a:bodyPr/>
          <a:lstStyle/>
          <a:p>
            <a:endParaRPr lang="en-US" sz="2800" dirty="0"/>
          </a:p>
          <a:p>
            <a:r>
              <a:rPr lang="en-US" sz="2800" dirty="0">
                <a:solidFill>
                  <a:srgbClr val="385591"/>
                </a:solidFill>
                <a:latin typeface="Lato" panose="020F0502020204030203"/>
              </a:rPr>
              <a:t>If you use NutriStudents K-12 as intended for one year and are not fully satisfied for any reason, we will refund 100% of your first-year investment.  (See Subscription Agreement for details.)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DA1D9-258C-4A0B-A5ED-EE934658A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45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7E4D8-39E3-4FF1-965D-4EF3F3CFF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A9E8E-C7D6-496D-9906-C8E416951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872740"/>
            <a:ext cx="7772400" cy="189424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</a:rPr>
              <a:t>Questions?</a:t>
            </a:r>
            <a:br>
              <a:rPr lang="en-US" sz="2800" b="1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2800" b="1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cap="none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Amanda@NutriStudentsK-12.com</a:t>
            </a:r>
            <a:br>
              <a:rPr lang="en-US" sz="2000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dirty="0">
                <a:solidFill>
                  <a:srgbClr val="38003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844.204.2847 </a:t>
            </a:r>
            <a:endParaRPr lang="en-US" sz="2800" b="1" dirty="0">
              <a:solidFill>
                <a:srgbClr val="38003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2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6D2F-5439-42C9-9BE7-66EA7D4DA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185863"/>
            <a:ext cx="8229600" cy="46863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National School Lunch Program has never been more severely challenged. </a:t>
            </a:r>
            <a:br>
              <a:rPr lang="en-US" dirty="0"/>
            </a:br>
            <a:r>
              <a:rPr lang="en-US" dirty="0"/>
              <a:t>  </a:t>
            </a:r>
            <a:br>
              <a:rPr lang="en-US" dirty="0"/>
            </a:br>
            <a:br>
              <a:rPr lang="en-US" sz="2700" b="1" dirty="0"/>
            </a:br>
            <a:r>
              <a:rPr lang="en-US" sz="2700" b="1" dirty="0"/>
              <a:t>80% of schools dependent on USDA reimbursements lack the resources to meet the federal government’s strict requirements, resulting in increased costs, reduced participation/revenue and increased staff time requirements to remain compliant. </a:t>
            </a:r>
            <a:br>
              <a:rPr lang="en-US" sz="2000" dirty="0"/>
            </a:br>
            <a:r>
              <a:rPr lang="en-US" sz="2000" dirty="0"/>
              <a:t>(National Center for Education Statistics)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63F58-937C-46F3-870E-B388A0544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81D2A-75E6-411A-8AD0-D323E9F7B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6331"/>
            <a:ext cx="8229600" cy="3125337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Your Foodservice Can Be A Profit Center</a:t>
            </a:r>
            <a:br>
              <a:rPr lang="en-US" sz="3600" b="1" dirty="0"/>
            </a:br>
            <a:br>
              <a:rPr lang="en-US" dirty="0"/>
            </a:br>
            <a: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Only one company guarantees:</a:t>
            </a:r>
            <a:b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Increased revenue</a:t>
            </a:r>
            <a:b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Reduced costs</a:t>
            </a:r>
            <a:b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Reduced waste</a:t>
            </a:r>
            <a:b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Reduced administrative time</a:t>
            </a:r>
            <a:b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31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Ensured RD-certified USDA compliance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98AF42-A710-4A32-A128-7FF231613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08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904" y="2003588"/>
            <a:ext cx="8352430" cy="40406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i="1" dirty="0"/>
              <a:t>NutriStudents K-12: A robust plug-and-play, self-operated platform helping foodservice directors run profitable and efficient, USDA-compliant child nutrition programs with more than 45 weeks of student-approved menus and behind-the-lines support.</a:t>
            </a:r>
          </a:p>
        </p:txBody>
      </p:sp>
    </p:spTree>
    <p:extLst>
      <p:ext uri="{BB962C8B-B14F-4D97-AF65-F5344CB8AC3E}">
        <p14:creationId xmlns:p14="http://schemas.microsoft.com/office/powerpoint/2010/main" val="33776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935D6D-159F-4EE3-954C-5E1D5D6517C7}"/>
              </a:ext>
            </a:extLst>
          </p:cNvPr>
          <p:cNvGrpSpPr/>
          <p:nvPr/>
        </p:nvGrpSpPr>
        <p:grpSpPr>
          <a:xfrm>
            <a:off x="400927" y="1194139"/>
            <a:ext cx="7784395" cy="4844956"/>
            <a:chOff x="513471" y="1102697"/>
            <a:chExt cx="7784395" cy="4844956"/>
          </a:xfrm>
        </p:grpSpPr>
        <p:sp>
          <p:nvSpPr>
            <p:cNvPr id="11" name="Freeform 10"/>
            <p:cNvSpPr/>
            <p:nvPr/>
          </p:nvSpPr>
          <p:spPr>
            <a:xfrm>
              <a:off x="513471" y="2212247"/>
              <a:ext cx="2147536" cy="2204677"/>
            </a:xfrm>
            <a:custGeom>
              <a:avLst/>
              <a:gdLst>
                <a:gd name="connsiteX0" fmla="*/ 0 w 2048638"/>
                <a:gd name="connsiteY0" fmla="*/ 168970 h 1689698"/>
                <a:gd name="connsiteX1" fmla="*/ 168970 w 2048638"/>
                <a:gd name="connsiteY1" fmla="*/ 0 h 1689698"/>
                <a:gd name="connsiteX2" fmla="*/ 1879668 w 2048638"/>
                <a:gd name="connsiteY2" fmla="*/ 0 h 1689698"/>
                <a:gd name="connsiteX3" fmla="*/ 2048638 w 2048638"/>
                <a:gd name="connsiteY3" fmla="*/ 168970 h 1689698"/>
                <a:gd name="connsiteX4" fmla="*/ 2048638 w 2048638"/>
                <a:gd name="connsiteY4" fmla="*/ 1520728 h 1689698"/>
                <a:gd name="connsiteX5" fmla="*/ 1879668 w 2048638"/>
                <a:gd name="connsiteY5" fmla="*/ 1689698 h 1689698"/>
                <a:gd name="connsiteX6" fmla="*/ 168970 w 2048638"/>
                <a:gd name="connsiteY6" fmla="*/ 1689698 h 1689698"/>
                <a:gd name="connsiteX7" fmla="*/ 0 w 2048638"/>
                <a:gd name="connsiteY7" fmla="*/ 1520728 h 1689698"/>
                <a:gd name="connsiteX8" fmla="*/ 0 w 2048638"/>
                <a:gd name="connsiteY8" fmla="*/ 168970 h 1689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8638" h="1689698">
                  <a:moveTo>
                    <a:pt x="0" y="168970"/>
                  </a:moveTo>
                  <a:cubicBezTo>
                    <a:pt x="0" y="75650"/>
                    <a:pt x="75650" y="0"/>
                    <a:pt x="168970" y="0"/>
                  </a:cubicBezTo>
                  <a:lnTo>
                    <a:pt x="1879668" y="0"/>
                  </a:lnTo>
                  <a:cubicBezTo>
                    <a:pt x="1972988" y="0"/>
                    <a:pt x="2048638" y="75650"/>
                    <a:pt x="2048638" y="168970"/>
                  </a:cubicBezTo>
                  <a:lnTo>
                    <a:pt x="2048638" y="1520728"/>
                  </a:lnTo>
                  <a:cubicBezTo>
                    <a:pt x="2048638" y="1614048"/>
                    <a:pt x="1972988" y="1689698"/>
                    <a:pt x="1879668" y="1689698"/>
                  </a:cubicBezTo>
                  <a:lnTo>
                    <a:pt x="168970" y="1689698"/>
                  </a:lnTo>
                  <a:cubicBezTo>
                    <a:pt x="75650" y="1689698"/>
                    <a:pt x="0" y="1614048"/>
                    <a:pt x="0" y="1520728"/>
                  </a:cubicBezTo>
                  <a:lnTo>
                    <a:pt x="0" y="16897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2710" tIns="162710" rIns="162710" bIns="524789" numCol="1" spcCol="1270" anchor="t" anchorCtr="0">
              <a:noAutofit/>
            </a:bodyPr>
            <a:lstStyle/>
            <a:p>
              <a:pPr marL="285750" lvl="1" indent="-285750" algn="l" defTabSz="28892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sz="6500" kern="12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341077" y="2236632"/>
              <a:ext cx="2147536" cy="220467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150330" y="2212247"/>
              <a:ext cx="2147536" cy="220467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823250" y="1102697"/>
              <a:ext cx="2267664" cy="1298757"/>
            </a:xfrm>
            <a:custGeom>
              <a:avLst/>
              <a:gdLst>
                <a:gd name="connsiteX0" fmla="*/ 0 w 2163234"/>
                <a:gd name="connsiteY0" fmla="*/ 81843 h 818427"/>
                <a:gd name="connsiteX1" fmla="*/ 81843 w 2163234"/>
                <a:gd name="connsiteY1" fmla="*/ 0 h 818427"/>
                <a:gd name="connsiteX2" fmla="*/ 2081391 w 2163234"/>
                <a:gd name="connsiteY2" fmla="*/ 0 h 818427"/>
                <a:gd name="connsiteX3" fmla="*/ 2163234 w 2163234"/>
                <a:gd name="connsiteY3" fmla="*/ 81843 h 818427"/>
                <a:gd name="connsiteX4" fmla="*/ 2163234 w 2163234"/>
                <a:gd name="connsiteY4" fmla="*/ 736584 h 818427"/>
                <a:gd name="connsiteX5" fmla="*/ 2081391 w 2163234"/>
                <a:gd name="connsiteY5" fmla="*/ 818427 h 818427"/>
                <a:gd name="connsiteX6" fmla="*/ 81843 w 2163234"/>
                <a:gd name="connsiteY6" fmla="*/ 818427 h 818427"/>
                <a:gd name="connsiteX7" fmla="*/ 0 w 2163234"/>
                <a:gd name="connsiteY7" fmla="*/ 736584 h 818427"/>
                <a:gd name="connsiteX8" fmla="*/ 0 w 2163234"/>
                <a:gd name="connsiteY8" fmla="*/ 81843 h 81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3234" h="818427">
                  <a:moveTo>
                    <a:pt x="0" y="81843"/>
                  </a:moveTo>
                  <a:cubicBezTo>
                    <a:pt x="0" y="36642"/>
                    <a:pt x="36642" y="0"/>
                    <a:pt x="81843" y="0"/>
                  </a:cubicBezTo>
                  <a:lnTo>
                    <a:pt x="2081391" y="0"/>
                  </a:lnTo>
                  <a:cubicBezTo>
                    <a:pt x="2126592" y="0"/>
                    <a:pt x="2163234" y="36642"/>
                    <a:pt x="2163234" y="81843"/>
                  </a:cubicBezTo>
                  <a:lnTo>
                    <a:pt x="2163234" y="736584"/>
                  </a:lnTo>
                  <a:cubicBezTo>
                    <a:pt x="2163234" y="781785"/>
                    <a:pt x="2126592" y="818427"/>
                    <a:pt x="2081391" y="818427"/>
                  </a:cubicBezTo>
                  <a:lnTo>
                    <a:pt x="81843" y="818427"/>
                  </a:lnTo>
                  <a:cubicBezTo>
                    <a:pt x="36642" y="818427"/>
                    <a:pt x="0" y="781785"/>
                    <a:pt x="0" y="736584"/>
                  </a:cubicBezTo>
                  <a:lnTo>
                    <a:pt x="0" y="818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071" tIns="49371" rIns="62071" bIns="49371" numCol="1" spcCol="1270" anchor="ctr" anchorCtr="0">
              <a:noAutofit/>
            </a:bodyPr>
            <a:lstStyle/>
            <a:p>
              <a:pPr marL="112713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Training resources</a:t>
              </a:r>
            </a:p>
            <a:p>
              <a:pPr marL="112713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kern="12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Administrative Review support</a:t>
              </a:r>
            </a:p>
            <a:p>
              <a:pPr marL="112713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Promotional tools</a:t>
              </a:r>
              <a:endParaRPr lang="en-US" sz="1700" kern="1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1094" y="2401454"/>
              <a:ext cx="1992289" cy="172354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/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45 weeks of student-tested and approved, USDA-compliant menus</a:t>
              </a:r>
            </a:p>
            <a:p>
              <a:endPara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41517" y="2401454"/>
              <a:ext cx="18463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Scalable recipes </a:t>
              </a:r>
            </a:p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&amp; all compliance reports to download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406277" y="2401454"/>
              <a:ext cx="17868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Simplified market basket, inventory and order </a:t>
              </a:r>
              <a:r>
                <a:rPr lang="en-US" dirty="0" err="1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mgmt</a:t>
              </a:r>
              <a:endParaRPr lang="en-US" sz="22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4A550BAF-180D-4958-9195-14A17FDEBE0C}"/>
                </a:ext>
              </a:extLst>
            </p:cNvPr>
            <p:cNvSpPr/>
            <p:nvPr/>
          </p:nvSpPr>
          <p:spPr>
            <a:xfrm>
              <a:off x="1434515" y="4216198"/>
              <a:ext cx="2163234" cy="1731455"/>
            </a:xfrm>
            <a:custGeom>
              <a:avLst/>
              <a:gdLst>
                <a:gd name="connsiteX0" fmla="*/ 0 w 2163234"/>
                <a:gd name="connsiteY0" fmla="*/ 81843 h 818427"/>
                <a:gd name="connsiteX1" fmla="*/ 81843 w 2163234"/>
                <a:gd name="connsiteY1" fmla="*/ 0 h 818427"/>
                <a:gd name="connsiteX2" fmla="*/ 2081391 w 2163234"/>
                <a:gd name="connsiteY2" fmla="*/ 0 h 818427"/>
                <a:gd name="connsiteX3" fmla="*/ 2163234 w 2163234"/>
                <a:gd name="connsiteY3" fmla="*/ 81843 h 818427"/>
                <a:gd name="connsiteX4" fmla="*/ 2163234 w 2163234"/>
                <a:gd name="connsiteY4" fmla="*/ 736584 h 818427"/>
                <a:gd name="connsiteX5" fmla="*/ 2081391 w 2163234"/>
                <a:gd name="connsiteY5" fmla="*/ 818427 h 818427"/>
                <a:gd name="connsiteX6" fmla="*/ 81843 w 2163234"/>
                <a:gd name="connsiteY6" fmla="*/ 818427 h 818427"/>
                <a:gd name="connsiteX7" fmla="*/ 0 w 2163234"/>
                <a:gd name="connsiteY7" fmla="*/ 736584 h 818427"/>
                <a:gd name="connsiteX8" fmla="*/ 0 w 2163234"/>
                <a:gd name="connsiteY8" fmla="*/ 81843 h 81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3234" h="818427">
                  <a:moveTo>
                    <a:pt x="0" y="81843"/>
                  </a:moveTo>
                  <a:cubicBezTo>
                    <a:pt x="0" y="36642"/>
                    <a:pt x="36642" y="0"/>
                    <a:pt x="81843" y="0"/>
                  </a:cubicBezTo>
                  <a:lnTo>
                    <a:pt x="2081391" y="0"/>
                  </a:lnTo>
                  <a:cubicBezTo>
                    <a:pt x="2126592" y="0"/>
                    <a:pt x="2163234" y="36642"/>
                    <a:pt x="2163234" y="81843"/>
                  </a:cubicBezTo>
                  <a:lnTo>
                    <a:pt x="2163234" y="736584"/>
                  </a:lnTo>
                  <a:cubicBezTo>
                    <a:pt x="2163234" y="781785"/>
                    <a:pt x="2126592" y="818427"/>
                    <a:pt x="2081391" y="818427"/>
                  </a:cubicBezTo>
                  <a:lnTo>
                    <a:pt x="81843" y="818427"/>
                  </a:lnTo>
                  <a:cubicBezTo>
                    <a:pt x="36642" y="818427"/>
                    <a:pt x="0" y="781785"/>
                    <a:pt x="0" y="736584"/>
                  </a:cubicBezTo>
                  <a:lnTo>
                    <a:pt x="0" y="8184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071" tIns="49371" rIns="62071" bIns="49371" numCol="1" spcCol="1270" anchor="ctr" anchorCtr="0">
              <a:noAutofit/>
            </a:bodyPr>
            <a:lstStyle/>
            <a:p>
              <a:pPr marL="168275"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700" dirty="0"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Productivity Tools:  Breakfast Menu Builder, Commodities Forecasting Tool</a:t>
              </a: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C9769C31-8F51-4E57-AFC4-3E02830C74BE}"/>
                </a:ext>
              </a:extLst>
            </p:cNvPr>
            <p:cNvSpPr/>
            <p:nvPr/>
          </p:nvSpPr>
          <p:spPr>
            <a:xfrm>
              <a:off x="2814408" y="2785035"/>
              <a:ext cx="491909" cy="723153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15918EFD-F861-4DE0-841D-25C32BB3500B}"/>
                </a:ext>
              </a:extLst>
            </p:cNvPr>
            <p:cNvSpPr/>
            <p:nvPr/>
          </p:nvSpPr>
          <p:spPr>
            <a:xfrm>
              <a:off x="5581738" y="2773634"/>
              <a:ext cx="491909" cy="723153"/>
            </a:xfrm>
            <a:prstGeom prst="chevr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943F4076-1491-4E21-B217-F8DFA9E35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/>
              <a:t>5</a:t>
            </a:fld>
            <a:endParaRPr lang="en-US" dirty="0">
              <a:solidFill>
                <a:srgbClr val="364C7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9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196" y="1275290"/>
            <a:ext cx="7764379" cy="909053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364C7C"/>
                </a:solidFill>
                <a:ea typeface="Lato" panose="020F0502020204030203" pitchFamily="34" charset="0"/>
                <a:cs typeface="Lato" panose="020F0502020204030203" pitchFamily="34" charset="0"/>
              </a:rPr>
              <a:t>Extensive Library of Student-Approved, USDA-Compliant Menus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202219-DAD5-4762-A008-C20160CDE7AF}"/>
              </a:ext>
            </a:extLst>
          </p:cNvPr>
          <p:cNvSpPr txBox="1"/>
          <p:nvPr/>
        </p:nvSpPr>
        <p:spPr>
          <a:xfrm>
            <a:off x="344196" y="4367054"/>
            <a:ext cx="7906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Each week includes: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Semi-automated, daily Food Production Reports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Automated compliance reports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Step-by-step, instantly-scalable recipes with HACCP procedures</a:t>
            </a:r>
          </a:p>
          <a:p>
            <a:pPr marL="342900" indent="-342900">
              <a:buClr>
                <a:srgbClr val="EEA84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64C7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Daily promotional posters, digital display images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F93B88-7D46-40A3-8E25-3D97A84AE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70" y="2241720"/>
            <a:ext cx="6841951" cy="201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85" y="1129536"/>
            <a:ext cx="8229600" cy="480060"/>
          </a:xfrm>
        </p:spPr>
        <p:txBody>
          <a:bodyPr/>
          <a:lstStyle/>
          <a:p>
            <a:r>
              <a:rPr lang="en-US" sz="3200" b="1" dirty="0">
                <a:solidFill>
                  <a:srgbClr val="385591"/>
                </a:solidFill>
                <a:latin typeface="Banda Regular" panose="02000503020000020004" pitchFamily="50" charset="0"/>
              </a:rPr>
              <a:t>Kids Eat With Their Eyes!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6B38CAF-CC79-6644-BE36-032FF7E00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4774346"/>
            <a:ext cx="8183880" cy="105033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Daily, weekly, or monthly pictorial menus increase student participation.  The cooks’ meal preparation and serving presentation are inspired and enhanced by these actual menu photos.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DD4D7D-12A5-5B43-A91D-093EABAA1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735EA8-60F9-B341-9FD1-BB3A70AB2361}"/>
              </a:ext>
            </a:extLst>
          </p:cNvPr>
          <p:cNvSpPr txBox="1">
            <a:spLocks/>
          </p:cNvSpPr>
          <p:nvPr/>
        </p:nvSpPr>
        <p:spPr>
          <a:xfrm>
            <a:off x="4200525" y="1033316"/>
            <a:ext cx="3493156" cy="48006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endParaRPr lang="en-US" sz="2700" dirty="0">
              <a:solidFill>
                <a:schemeClr val="accent2"/>
              </a:solidFill>
            </a:endParaRPr>
          </a:p>
        </p:txBody>
      </p: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DD30C20A-3E1F-1641-98A5-15D7F910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212" y="1741076"/>
            <a:ext cx="2299469" cy="2975785"/>
          </a:xfrm>
          <a:prstGeom prst="rect">
            <a:avLst/>
          </a:prstGeom>
        </p:spPr>
      </p:pic>
      <p:pic>
        <p:nvPicPr>
          <p:cNvPr id="9" name="Picture 8" descr="A close up of food&#10;&#10;Description automatically generated">
            <a:extLst>
              <a:ext uri="{FF2B5EF4-FFF2-40B4-BE49-F238E27FC236}">
                <a16:creationId xmlns:a16="http://schemas.microsoft.com/office/drawing/2014/main" id="{849A8564-2A09-4707-84AD-00BF7C32A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19" y="2260060"/>
            <a:ext cx="3460377" cy="2321846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B81F615-7D10-46A9-AC88-C630B4B27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879" y="2286382"/>
            <a:ext cx="779084" cy="106823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5FE41B37-8609-4633-BFAF-329A0E41B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86" y="2286383"/>
            <a:ext cx="700307" cy="1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90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06D6-D797-440C-B24C-5D9901E7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97" y="1272696"/>
            <a:ext cx="8229600" cy="480060"/>
          </a:xfrm>
        </p:spPr>
        <p:txBody>
          <a:bodyPr/>
          <a:lstStyle/>
          <a:p>
            <a:r>
              <a:rPr lang="en-US" sz="3200" b="1" dirty="0">
                <a:solidFill>
                  <a:srgbClr val="385591"/>
                </a:solidFill>
                <a:latin typeface="Banda Regular" panose="02000503020000020004" pitchFamily="50" charset="0"/>
              </a:rPr>
              <a:t>Semi-Automated Preparation, Reporting and Purchasing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3356C-8767-4A24-827E-6A41B0011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D1D690-6E7A-A24F-BE6E-539D6DF2CBC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AD0FCB-4F70-479D-BB8D-14F2D2928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617" y="2284705"/>
            <a:ext cx="3369884" cy="2913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000BB-764E-406E-AB37-51F65E87C8AF}"/>
              </a:ext>
            </a:extLst>
          </p:cNvPr>
          <p:cNvSpPr txBox="1"/>
          <p:nvPr/>
        </p:nvSpPr>
        <p:spPr>
          <a:xfrm>
            <a:off x="393865" y="1735644"/>
            <a:ext cx="45188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385591"/>
              </a:solidFill>
              <a:latin typeface="Lato" panose="020F0502020204030203"/>
            </a:endParaRPr>
          </a:p>
          <a:p>
            <a:endParaRPr lang="en-US" sz="2000" dirty="0">
              <a:solidFill>
                <a:srgbClr val="385591"/>
              </a:solidFill>
              <a:latin typeface="Lato" panose="020F0502020204030203"/>
            </a:endParaRPr>
          </a:p>
          <a:p>
            <a:r>
              <a:rPr lang="en-US" sz="2000" b="1" dirty="0">
                <a:solidFill>
                  <a:srgbClr val="385591"/>
                </a:solidFill>
                <a:latin typeface="Lato" panose="020F0502020204030203"/>
              </a:rPr>
              <a:t>What would you and your staff do with an extra hour per day? </a:t>
            </a:r>
          </a:p>
          <a:p>
            <a:endParaRPr lang="en-US" sz="2000" dirty="0">
              <a:solidFill>
                <a:srgbClr val="385591"/>
              </a:solidFill>
              <a:latin typeface="Lato" panose="020F0502020204030203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Semi-automated Food Production Reports save 4-5 hours per week.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Automated order management system saves 1-2 hours per week.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Automated USDA compliance reports.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85591"/>
                </a:solidFill>
                <a:latin typeface="Lato" panose="020F0502020204030203"/>
              </a:rPr>
              <a:t>All recipes are instantly sized to the number of students served, saving 2-3 hours per week.</a:t>
            </a:r>
          </a:p>
          <a:p>
            <a:endParaRPr lang="en-US" sz="2000" dirty="0">
              <a:solidFill>
                <a:srgbClr val="385591"/>
              </a:solidFill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1016896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344" y="1364609"/>
            <a:ext cx="8229600" cy="48006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385591"/>
                </a:solidFill>
                <a:latin typeface="Banda Regular" panose="02000503020000020004"/>
                <a:cs typeface="Arial"/>
              </a:rPr>
              <a:t>Simplify Commodity Ordering and Reduce Food Waste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A63571-C0CD-4DB4-B410-F51BFF118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80" y="2440243"/>
            <a:ext cx="5007819" cy="2394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74ABE0-F0BE-4340-AD03-89FECBDACBB0}"/>
              </a:ext>
            </a:extLst>
          </p:cNvPr>
          <p:cNvSpPr txBox="1"/>
          <p:nvPr/>
        </p:nvSpPr>
        <p:spPr>
          <a:xfrm>
            <a:off x="4572000" y="4930196"/>
            <a:ext cx="35672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385591"/>
                </a:solidFill>
                <a:latin typeface="Lato" panose="020F0502020204030203"/>
              </a:rPr>
              <a:t>USDA Commodity Forecasting Tool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385EA0-7711-4BB2-B080-AB7EE8EBBEC5}"/>
              </a:ext>
            </a:extLst>
          </p:cNvPr>
          <p:cNvSpPr/>
          <p:nvPr/>
        </p:nvSpPr>
        <p:spPr>
          <a:xfrm>
            <a:off x="246524" y="2552486"/>
            <a:ext cx="3383600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85591"/>
                </a:solidFill>
                <a:latin typeface="Lato" panose="020F0502020204030203"/>
              </a:rPr>
              <a:t>Making full use of your USDA Foods (Commodities) first in all menus is one way to ensure the financial success of your foodservice program.</a:t>
            </a:r>
          </a:p>
          <a:p>
            <a:endParaRPr lang="en-US" dirty="0">
              <a:solidFill>
                <a:srgbClr val="385591"/>
              </a:solidFill>
              <a:latin typeface="Lato" panose="020F0502020204030203"/>
            </a:endParaRPr>
          </a:p>
          <a:p>
            <a:r>
              <a:rPr lang="en-US" dirty="0">
                <a:solidFill>
                  <a:srgbClr val="385591"/>
                </a:solidFill>
                <a:latin typeface="Lato" panose="020F0502020204030203"/>
              </a:rPr>
              <a:t>Our USDA </a:t>
            </a:r>
            <a:r>
              <a:rPr lang="en-US" b="1" dirty="0">
                <a:solidFill>
                  <a:srgbClr val="385591"/>
                </a:solidFill>
                <a:latin typeface="Lato" panose="020F0502020204030203"/>
              </a:rPr>
              <a:t>Commodity Calculator</a:t>
            </a:r>
            <a:r>
              <a:rPr lang="en-US" dirty="0">
                <a:solidFill>
                  <a:srgbClr val="385591"/>
                </a:solidFill>
                <a:latin typeface="Lato" panose="020F0502020204030203"/>
              </a:rPr>
              <a:t> does in 15 minutes what foodservice directors often spend 30 or more hours/year figuring out, with 90% accuracy!</a:t>
            </a:r>
          </a:p>
          <a:p>
            <a:endParaRPr lang="en-US" sz="1500" dirty="0">
              <a:solidFill>
                <a:srgbClr val="385591"/>
              </a:solidFill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331307510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utriStudentK-1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64C7C"/>
      </a:accent1>
      <a:accent2>
        <a:srgbClr val="EEA142"/>
      </a:accent2>
      <a:accent3>
        <a:srgbClr val="15A648"/>
      </a:accent3>
      <a:accent4>
        <a:srgbClr val="8064A2"/>
      </a:accent4>
      <a:accent5>
        <a:srgbClr val="4BACC6"/>
      </a:accent5>
      <a:accent6>
        <a:srgbClr val="66696E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S PPT template 2018" id="{73AE70B8-F5A6-4C1C-B73F-540E006AE9B3}" vid="{E5DAA118-01B0-4B14-9496-C60456E42BE6}"/>
    </a:ext>
  </a:extLst>
</a:theme>
</file>

<file path=ppt/theme/theme2.xml><?xml version="1.0" encoding="utf-8"?>
<a:theme xmlns:a="http://schemas.openxmlformats.org/drawingml/2006/main" name="2_Office Theme">
  <a:themeElements>
    <a:clrScheme name="NutriStudentK-1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64C7C"/>
      </a:accent1>
      <a:accent2>
        <a:srgbClr val="EEA142"/>
      </a:accent2>
      <a:accent3>
        <a:srgbClr val="15A648"/>
      </a:accent3>
      <a:accent4>
        <a:srgbClr val="8064A2"/>
      </a:accent4>
      <a:accent5>
        <a:srgbClr val="4BACC6"/>
      </a:accent5>
      <a:accent6>
        <a:srgbClr val="66696E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EEE5D8643BF4EB8BCF527CDACC6D6" ma:contentTypeVersion="6" ma:contentTypeDescription="Create a new document." ma:contentTypeScope="" ma:versionID="eaaf64738267c9dcd9bf2d97cd959665">
  <xsd:schema xmlns:xsd="http://www.w3.org/2001/XMLSchema" xmlns:xs="http://www.w3.org/2001/XMLSchema" xmlns:p="http://schemas.microsoft.com/office/2006/metadata/properties" xmlns:ns2="6e1d9d2f-37b4-451c-923c-4244ea1d10ca" xmlns:ns3="46147934-1efa-4bcb-bd4a-8ee87b86b240" targetNamespace="http://schemas.microsoft.com/office/2006/metadata/properties" ma:root="true" ma:fieldsID="d8b6c0f2d39357d02d3e16aaa7577cb6" ns2:_="" ns3:_="">
    <xsd:import namespace="6e1d9d2f-37b4-451c-923c-4244ea1d10ca"/>
    <xsd:import namespace="46147934-1efa-4bcb-bd4a-8ee87b86b2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d9d2f-37b4-451c-923c-4244ea1d10c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47934-1efa-4bcb-bd4a-8ee87b86b2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F183E9-20EE-40E9-BA62-54187DAB0C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3C9E00-9FA9-4EFC-A97C-F56E86B65BCF}">
  <ds:schemaRefs>
    <ds:schemaRef ds:uri="http://schemas.microsoft.com/office/infopath/2007/PartnerControls"/>
    <ds:schemaRef ds:uri="6e1d9d2f-37b4-451c-923c-4244ea1d10ca"/>
    <ds:schemaRef ds:uri="http://purl.org/dc/elements/1.1/"/>
    <ds:schemaRef ds:uri="http://schemas.microsoft.com/office/2006/metadata/properties"/>
    <ds:schemaRef ds:uri="46147934-1efa-4bcb-bd4a-8ee87b86b2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D13B6A3-E947-4F07-B828-D61381777E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1d9d2f-37b4-451c-923c-4244ea1d10ca"/>
    <ds:schemaRef ds:uri="46147934-1efa-4bcb-bd4a-8ee87b86b2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9118</TotalTime>
  <Words>968</Words>
  <Application>Microsoft Office PowerPoint</Application>
  <PresentationFormat>On-screen Show (4:3)</PresentationFormat>
  <Paragraphs>115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Banda Regular</vt:lpstr>
      <vt:lpstr>Calibri</vt:lpstr>
      <vt:lpstr>Franklin Gothic Book</vt:lpstr>
      <vt:lpstr>Franklin Gothic Medium</vt:lpstr>
      <vt:lpstr>Lato</vt:lpstr>
      <vt:lpstr>2_Office Theme</vt:lpstr>
      <vt:lpstr>2_Office Theme</vt:lpstr>
      <vt:lpstr>Successfully Addressing Schools'  Foodservice Needs  </vt:lpstr>
      <vt:lpstr>The National School Lunch Program has never been more severely challenged.      80% of schools dependent on USDA reimbursements lack the resources to meet the federal government’s strict requirements, resulting in increased costs, reduced participation/revenue and increased staff time requirements to remain compliant.  (National Center for Education Statistics) </vt:lpstr>
      <vt:lpstr>Your Foodservice Can Be A Profit Center  Only one company guarantees: - Increased revenue - Reduced costs - Reduced waste - Reduced administrative time - Ensured RD-certified USDA compliance</vt:lpstr>
      <vt:lpstr>PowerPoint Presentation</vt:lpstr>
      <vt:lpstr>PowerPoint Presentation</vt:lpstr>
      <vt:lpstr>Extensive Library of Student-Approved, USDA-Compliant Menus</vt:lpstr>
      <vt:lpstr>Kids Eat With Their Eyes!</vt:lpstr>
      <vt:lpstr>Semi-Automated Preparation, Reporting and Purchasing</vt:lpstr>
      <vt:lpstr>Simplify Commodity Ordering and Reduce Food Waste </vt:lpstr>
      <vt:lpstr>Value Adds</vt:lpstr>
      <vt:lpstr>Client Testimonials</vt:lpstr>
      <vt:lpstr>Follow the Money: Proven Financial Success</vt:lpstr>
      <vt:lpstr>Your School’s Increased Revenue Expectations</vt:lpstr>
      <vt:lpstr>Examples of First-Year Results</vt:lpstr>
      <vt:lpstr>Pricing: Transparent, Concise</vt:lpstr>
      <vt:lpstr>Love It or it’s free. period.</vt:lpstr>
      <vt:lpstr>Questions?  Amanda@NutriStudentsK-12.com 844.204.2847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Sandusky</dc:creator>
  <cp:lastModifiedBy>Amy Nugent</cp:lastModifiedBy>
  <cp:revision>194</cp:revision>
  <cp:lastPrinted>2020-03-09T01:02:38Z</cp:lastPrinted>
  <dcterms:created xsi:type="dcterms:W3CDTF">2014-06-24T21:35:06Z</dcterms:created>
  <dcterms:modified xsi:type="dcterms:W3CDTF">2021-06-28T15:35:35Z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0x010100BCFEEE5D8643BF4EB8BCF527CDACC6D6</vt:lpwstr>
  </property>
</Properties>
</file>