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60" r:id="rId3"/>
    <p:sldMasterId id="2147483686" r:id="rId4"/>
  </p:sldMasterIdLst>
  <p:notesMasterIdLst>
    <p:notesMasterId r:id="rId20"/>
  </p:notesMasterIdLst>
  <p:sldIdLst>
    <p:sldId id="282" r:id="rId5"/>
    <p:sldId id="309" r:id="rId6"/>
    <p:sldId id="257" r:id="rId7"/>
    <p:sldId id="284" r:id="rId8"/>
    <p:sldId id="272" r:id="rId9"/>
    <p:sldId id="258" r:id="rId10"/>
    <p:sldId id="261" r:id="rId11"/>
    <p:sldId id="259" r:id="rId12"/>
    <p:sldId id="285" r:id="rId13"/>
    <p:sldId id="290" r:id="rId14"/>
    <p:sldId id="266" r:id="rId15"/>
    <p:sldId id="288" r:id="rId16"/>
    <p:sldId id="287" r:id="rId17"/>
    <p:sldId id="267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591"/>
    <a:srgbClr val="385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69ED6-5E98-4474-BF9C-2CF6E1C16B8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78D3A-C970-425E-864E-01E1FFEB7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9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Easy-to-use web-based system available 24/7</a:t>
            </a:r>
          </a:p>
          <a:p>
            <a:r>
              <a:rPr lang="en-US" dirty="0"/>
              <a:t>100+ weeks of kid-tested and approved, USDA-compliant menus </a:t>
            </a:r>
          </a:p>
          <a:p>
            <a:r>
              <a:rPr lang="en-US" dirty="0"/>
              <a:t>As of fall 2019, a full 30-week rotation at every K-12 age group within the USDA nutritional guidelines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9F8D-A818-4919-A738-7FABB21AE8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0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49F8D-A818-4919-A738-7FABB21AE8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41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1775" y="1131888"/>
            <a:ext cx="4073525" cy="3054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food pictures are an accurate representation of our HHFKA-certified meals from one week of our menus.</a:t>
            </a:r>
          </a:p>
          <a:p>
            <a:endParaRPr lang="en-US" dirty="0"/>
          </a:p>
          <a:p>
            <a:r>
              <a:rPr lang="en-US" sz="1200" dirty="0"/>
              <a:t>Menus certified by RD as meeting all USDA nutritional requirements, updated as guidelines change</a:t>
            </a:r>
          </a:p>
          <a:p>
            <a:endParaRPr lang="en-US" sz="1200" dirty="0"/>
          </a:p>
          <a:p>
            <a:r>
              <a:rPr lang="en-US" sz="1200" dirty="0"/>
              <a:t>Includes specifications for meal components, recipe ingredients, etc.</a:t>
            </a:r>
          </a:p>
          <a:p>
            <a:r>
              <a:rPr lang="en-US" sz="1200" dirty="0"/>
              <a:t>Simplifies purchasing, commodities</a:t>
            </a:r>
          </a:p>
          <a:p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9F8D-A818-4919-A738-7FABB21AE8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2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Value-added features: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/>
              <a:t>Promotional support with customizable Calendar Creator, pictorial menus, digital display images and daily menu posters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9F8D-A818-4919-A738-7FABB21AE8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2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1775" y="1131888"/>
            <a:ext cx="4073525" cy="3054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Value-added features: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USDA Commodity Forecasting Tool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9F8D-A818-4919-A738-7FABB21AE8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8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9F8D-A818-4919-A738-7FABB21AE8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41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9F8D-A818-4919-A738-7FABB21AE8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3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49F8D-A818-4919-A738-7FABB21AE8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9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7D55FD-C97D-1144-B50A-D7FC1AF1BF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563" y="402092"/>
            <a:ext cx="2912417" cy="49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D737B6-9EC3-AB47-8425-6D48FD70B4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903C6A-34A8-4A48-AADB-DF0D5B3382C0}"/>
              </a:ext>
            </a:extLst>
          </p:cNvPr>
          <p:cNvCxnSpPr/>
          <p:nvPr userDrawn="1"/>
        </p:nvCxnSpPr>
        <p:spPr>
          <a:xfrm>
            <a:off x="337072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B0BDF791-9D25-6B49-8FF3-64D9A30CD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3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7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D737B6-9EC3-AB47-8425-6D48FD70B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903C6A-34A8-4A48-AADB-DF0D5B3382C0}"/>
              </a:ext>
            </a:extLst>
          </p:cNvPr>
          <p:cNvCxnSpPr/>
          <p:nvPr userDrawn="1"/>
        </p:nvCxnSpPr>
        <p:spPr>
          <a:xfrm>
            <a:off x="337072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B0BDF791-9D25-6B49-8FF3-64D9A30CD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3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B54730-2189-478A-92AF-8D51EB3F6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192" y="220722"/>
            <a:ext cx="2971722" cy="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7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ppendix">
    <p:bg>
      <p:bgPr>
        <a:gradFill flip="none" rotWithShape="1">
          <a:gsLst>
            <a:gs pos="5000">
              <a:schemeClr val="accent1">
                <a:lumMod val="20000"/>
                <a:lumOff val="80000"/>
              </a:schemeClr>
            </a:gs>
            <a:gs pos="33000">
              <a:schemeClr val="bg1">
                <a:lumMod val="95000"/>
              </a:schemeClr>
            </a:gs>
            <a:gs pos="7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37360"/>
            <a:ext cx="8229600" cy="3884408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18B66-2512-394F-8571-3C4084E7FF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7562" y="402092"/>
            <a:ext cx="2912418" cy="4953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3B72A5-BDFC-634B-B75F-A6C5C4BB4A97}"/>
              </a:ext>
            </a:extLst>
          </p:cNvPr>
          <p:cNvCxnSpPr>
            <a:cxnSpLocks/>
          </p:cNvCxnSpPr>
          <p:nvPr userDrawn="1"/>
        </p:nvCxnSpPr>
        <p:spPr>
          <a:xfrm>
            <a:off x="337072" y="1005840"/>
            <a:ext cx="8258289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6EF57C8E-9907-8243-927E-7EABBC6BD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3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9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endix">
    <p:bg>
      <p:bgPr>
        <a:gradFill flip="none" rotWithShape="1">
          <a:gsLst>
            <a:gs pos="5000">
              <a:schemeClr val="accent1">
                <a:lumMod val="20000"/>
                <a:lumOff val="80000"/>
              </a:schemeClr>
            </a:gs>
            <a:gs pos="33000">
              <a:schemeClr val="bg1">
                <a:lumMod val="95000"/>
              </a:schemeClr>
            </a:gs>
            <a:gs pos="7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37360"/>
            <a:ext cx="8229600" cy="3884408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18B66-2512-394F-8571-3C4084E7F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563" y="402092"/>
            <a:ext cx="2912418" cy="4953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3B72A5-BDFC-634B-B75F-A6C5C4BB4A97}"/>
              </a:ext>
            </a:extLst>
          </p:cNvPr>
          <p:cNvCxnSpPr>
            <a:cxnSpLocks/>
          </p:cNvCxnSpPr>
          <p:nvPr userDrawn="1"/>
        </p:nvCxnSpPr>
        <p:spPr>
          <a:xfrm>
            <a:off x="337072" y="1005840"/>
            <a:ext cx="8258289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6EF57C8E-9907-8243-927E-7EABBC6BD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3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 anchor="b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5760" y="1737360"/>
            <a:ext cx="8229600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468880"/>
            <a:ext cx="4040188" cy="3083160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68880"/>
            <a:ext cx="4041775" cy="3083160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11DB5B-C1AB-AE46-8091-75EBD700E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563" y="402092"/>
            <a:ext cx="2912417" cy="495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2A3C57-4145-7542-995B-CD2E2FC40C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2F4ECA-C9A9-AD43-B570-B6615D656E37}"/>
              </a:ext>
            </a:extLst>
          </p:cNvPr>
          <p:cNvCxnSpPr/>
          <p:nvPr userDrawn="1"/>
        </p:nvCxnSpPr>
        <p:spPr>
          <a:xfrm>
            <a:off x="337072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9609941C-4ADB-7149-BCBC-A3215FEA2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542731" y="6262063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8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1737360"/>
            <a:ext cx="8229600" cy="3884408"/>
          </a:xfrm>
        </p:spPr>
        <p:txBody>
          <a:bodyPr/>
          <a:lstStyle>
            <a:lvl1pPr marL="0" indent="0">
              <a:buClr>
                <a:schemeClr val="accent2"/>
              </a:buClr>
              <a:buNone/>
              <a:defRPr sz="2000"/>
            </a:lvl1pPr>
            <a:lvl2pPr marL="457200" indent="0">
              <a:buClr>
                <a:schemeClr val="accent2"/>
              </a:buClr>
              <a:buNone/>
              <a:defRPr sz="2000"/>
            </a:lvl2pPr>
            <a:lvl3pPr marL="914400" indent="0">
              <a:buClr>
                <a:schemeClr val="accent2"/>
              </a:buClr>
              <a:buNone/>
              <a:defRPr sz="2000"/>
            </a:lvl3pPr>
            <a:lvl4pPr marL="1371600" indent="0">
              <a:buClr>
                <a:schemeClr val="accent2"/>
              </a:buClr>
              <a:buNone/>
              <a:defRPr sz="2000"/>
            </a:lvl4pPr>
            <a:lvl5pPr marL="1828800" indent="0">
              <a:buClr>
                <a:schemeClr val="accent2"/>
              </a:buClr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18B66-2512-394F-8571-3C4084E7F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563" y="402092"/>
            <a:ext cx="2912417" cy="49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9BCC2-9814-8646-9559-64ECB7C6D8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3B72A5-BDFC-634B-B75F-A6C5C4BB4A97}"/>
              </a:ext>
            </a:extLst>
          </p:cNvPr>
          <p:cNvCxnSpPr/>
          <p:nvPr userDrawn="1"/>
        </p:nvCxnSpPr>
        <p:spPr>
          <a:xfrm>
            <a:off x="337072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6EF57C8E-9907-8243-927E-7EABBC6BD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3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0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37360"/>
            <a:ext cx="8229600" cy="3884408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18B66-2512-394F-8571-3C4084E7F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563" y="402092"/>
            <a:ext cx="2912417" cy="49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9BCC2-9814-8646-9559-64ECB7C6D8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3B72A5-BDFC-634B-B75F-A6C5C4BB4A97}"/>
              </a:ext>
            </a:extLst>
          </p:cNvPr>
          <p:cNvCxnSpPr/>
          <p:nvPr userDrawn="1"/>
        </p:nvCxnSpPr>
        <p:spPr>
          <a:xfrm>
            <a:off x="337072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6EF57C8E-9907-8243-927E-7EABBC6BD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3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8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1737360"/>
            <a:ext cx="8229600" cy="3884408"/>
          </a:xfrm>
        </p:spPr>
        <p:txBody>
          <a:bodyPr/>
          <a:lstStyle>
            <a:lvl1pPr marL="0" indent="0">
              <a:buClr>
                <a:schemeClr val="accent2"/>
              </a:buClr>
              <a:buNone/>
              <a:defRPr sz="2000"/>
            </a:lvl1pPr>
            <a:lvl2pPr marL="457200" indent="0">
              <a:buClr>
                <a:schemeClr val="accent2"/>
              </a:buClr>
              <a:buNone/>
              <a:defRPr sz="2000"/>
            </a:lvl2pPr>
            <a:lvl3pPr marL="914400" indent="0">
              <a:buClr>
                <a:schemeClr val="accent2"/>
              </a:buClr>
              <a:buNone/>
              <a:defRPr sz="2000"/>
            </a:lvl3pPr>
            <a:lvl4pPr marL="1371600" indent="0">
              <a:buClr>
                <a:schemeClr val="accent2"/>
              </a:buClr>
              <a:buNone/>
              <a:defRPr sz="2000"/>
            </a:lvl4pPr>
            <a:lvl5pPr marL="1828800" indent="0">
              <a:buClr>
                <a:schemeClr val="accent2"/>
              </a:buClr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B9BCC2-9814-8646-9559-64ECB7C6D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3B72A5-BDFC-634B-B75F-A6C5C4BB4A97}"/>
              </a:ext>
            </a:extLst>
          </p:cNvPr>
          <p:cNvCxnSpPr/>
          <p:nvPr userDrawn="1"/>
        </p:nvCxnSpPr>
        <p:spPr>
          <a:xfrm>
            <a:off x="337072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6EF57C8E-9907-8243-927E-7EABBC6BD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3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9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6749"/>
            <a:ext cx="7772400" cy="1470025"/>
          </a:xfrm>
        </p:spPr>
        <p:txBody>
          <a:bodyPr anchor="b" anchorCtr="0"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63529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067497-0B84-DF48-AB94-91F4B5B054A8}"/>
              </a:ext>
            </a:extLst>
          </p:cNvPr>
          <p:cNvCxnSpPr/>
          <p:nvPr userDrawn="1"/>
        </p:nvCxnSpPr>
        <p:spPr>
          <a:xfrm>
            <a:off x="685801" y="3038168"/>
            <a:ext cx="773552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A4C9BEF3-CE5F-4C40-9FD1-3B9DC933F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3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B30DB8-E9A8-1F43-AD3E-AE11DF7C60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20085A-62F3-3E48-BCC2-C72753CB297F}"/>
              </a:ext>
            </a:extLst>
          </p:cNvPr>
          <p:cNvCxnSpPr/>
          <p:nvPr userDrawn="1"/>
        </p:nvCxnSpPr>
        <p:spPr>
          <a:xfrm>
            <a:off x="337072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031D0ED7-F221-A843-A7FC-D3B49CAE4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3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05840"/>
            <a:ext cx="8229600" cy="64008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1737360"/>
            <a:ext cx="8229600" cy="3884408"/>
          </a:xfrm>
        </p:spPr>
        <p:txBody>
          <a:bodyPr/>
          <a:lstStyle>
            <a:lvl1pPr marL="0" indent="0">
              <a:buClr>
                <a:schemeClr val="accent2"/>
              </a:buClr>
              <a:buNone/>
              <a:defRPr sz="2000"/>
            </a:lvl1pPr>
            <a:lvl2pPr marL="457200" indent="0">
              <a:buClr>
                <a:schemeClr val="accent2"/>
              </a:buClr>
              <a:buNone/>
              <a:defRPr sz="2000"/>
            </a:lvl2pPr>
            <a:lvl3pPr marL="914400" indent="0">
              <a:buClr>
                <a:schemeClr val="accent2"/>
              </a:buClr>
              <a:buNone/>
              <a:defRPr sz="2000"/>
            </a:lvl3pPr>
            <a:lvl4pPr marL="1371600" indent="0">
              <a:buClr>
                <a:schemeClr val="accent2"/>
              </a:buClr>
              <a:buNone/>
              <a:defRPr sz="2000"/>
            </a:lvl4pPr>
            <a:lvl5pPr marL="1828800" indent="0">
              <a:buClr>
                <a:schemeClr val="accent2"/>
              </a:buClr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B9BCC2-9814-8646-9559-64ECB7C6D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88" y="160852"/>
            <a:ext cx="1049590" cy="10495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3B72A5-BDFC-634B-B75F-A6C5C4BB4A97}"/>
              </a:ext>
            </a:extLst>
          </p:cNvPr>
          <p:cNvCxnSpPr/>
          <p:nvPr userDrawn="1"/>
        </p:nvCxnSpPr>
        <p:spPr>
          <a:xfrm>
            <a:off x="337072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8">
            <a:extLst>
              <a:ext uri="{FF2B5EF4-FFF2-40B4-BE49-F238E27FC236}">
                <a16:creationId xmlns:a16="http://schemas.microsoft.com/office/drawing/2014/main" id="{6EF57C8E-9907-8243-927E-7EABBC6BD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2731" y="6262063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5ED1D690-6E7A-A24F-BE6E-539D6DF2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ABC3F06D-851B-DA42-992C-707D3F4586A7}"/>
              </a:ext>
            </a:extLst>
          </p:cNvPr>
          <p:cNvSpPr/>
          <p:nvPr userDrawn="1"/>
        </p:nvSpPr>
        <p:spPr>
          <a:xfrm flipH="1">
            <a:off x="-176981" y="6268474"/>
            <a:ext cx="5750418" cy="371412"/>
          </a:xfrm>
          <a:custGeom>
            <a:avLst/>
            <a:gdLst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0 w 5396459"/>
              <a:gd name="connsiteY3" fmla="*/ 284813 h 284813"/>
              <a:gd name="connsiteX4" fmla="*/ 0 w 5396459"/>
              <a:gd name="connsiteY4" fmla="*/ 0 h 284813"/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164592 w 5396459"/>
              <a:gd name="connsiteY3" fmla="*/ 275669 h 284813"/>
              <a:gd name="connsiteX4" fmla="*/ 0 w 5396459"/>
              <a:gd name="connsiteY4" fmla="*/ 0 h 284813"/>
              <a:gd name="connsiteX0" fmla="*/ 0 w 5632433"/>
              <a:gd name="connsiteY0" fmla="*/ 0 h 299561"/>
              <a:gd name="connsiteX1" fmla="*/ 5396459 w 5632433"/>
              <a:gd name="connsiteY1" fmla="*/ 0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  <a:gd name="connsiteX0" fmla="*/ 0 w 5632433"/>
              <a:gd name="connsiteY0" fmla="*/ 0 h 299561"/>
              <a:gd name="connsiteX1" fmla="*/ 5602936 w 5632433"/>
              <a:gd name="connsiteY1" fmla="*/ 14749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433" h="299561">
                <a:moveTo>
                  <a:pt x="0" y="0"/>
                </a:moveTo>
                <a:lnTo>
                  <a:pt x="5602936" y="14749"/>
                </a:lnTo>
                <a:lnTo>
                  <a:pt x="5632433" y="299561"/>
                </a:lnTo>
                <a:lnTo>
                  <a:pt x="164592" y="2756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118872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03120"/>
            <a:ext cx="8229600" cy="360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E0C1DAD3-1818-4A13-ADA1-6BD22D4A49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08289" y="5704082"/>
            <a:ext cx="1253266" cy="1127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A1BEDB-6C1A-4CDE-9B4C-149CC178E2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8020" y="6330630"/>
            <a:ext cx="1066800" cy="28950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2C33A51-91C5-E64C-99AD-A8473171E3E0}"/>
              </a:ext>
            </a:extLst>
          </p:cNvPr>
          <p:cNvSpPr txBox="1">
            <a:spLocks/>
          </p:cNvSpPr>
          <p:nvPr userDrawn="1"/>
        </p:nvSpPr>
        <p:spPr>
          <a:xfrm>
            <a:off x="337072" y="6307518"/>
            <a:ext cx="5016917" cy="36512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457200" rtl="0" eaLnBrk="1" latinLnBrk="0" hangingPunct="1">
              <a:defRPr sz="1200" kern="1200" cap="all" baseline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cap="none" dirty="0">
                <a:solidFill>
                  <a:schemeClr val="bg1"/>
                </a:solidFill>
              </a:rPr>
              <a:t>© NutriStudents K-12  </a:t>
            </a:r>
            <a:r>
              <a:rPr lang="en-US" sz="1200" b="1" cap="none" dirty="0">
                <a:solidFill>
                  <a:schemeClr val="accent2"/>
                </a:solidFill>
              </a:rPr>
              <a:t>|</a:t>
            </a:r>
            <a:r>
              <a:rPr lang="en-US" sz="1200" cap="none" dirty="0">
                <a:solidFill>
                  <a:schemeClr val="accent2"/>
                </a:solidFill>
              </a:rPr>
              <a:t> </a:t>
            </a:r>
            <a:r>
              <a:rPr lang="en-US" sz="1200" cap="none" dirty="0">
                <a:solidFill>
                  <a:schemeClr val="bg1"/>
                </a:solidFill>
              </a:rPr>
              <a:t> MenuFreedom.com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91A2E46-1D6F-FD4F-BF30-9E7EA53E8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79871" y="6268054"/>
            <a:ext cx="507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8DA3C9A4-E258-3344-B1DD-829822634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77" r:id="rId3"/>
    <p:sldLayoutId id="2147483681" r:id="rId4"/>
    <p:sldLayoutId id="2147483674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Banda Regular" panose="02000503020000020004" pitchFamily="50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ABC3F06D-851B-DA42-992C-707D3F4586A7}"/>
              </a:ext>
            </a:extLst>
          </p:cNvPr>
          <p:cNvSpPr/>
          <p:nvPr userDrawn="1"/>
        </p:nvSpPr>
        <p:spPr>
          <a:xfrm flipH="1">
            <a:off x="-176981" y="6268474"/>
            <a:ext cx="5750418" cy="371412"/>
          </a:xfrm>
          <a:custGeom>
            <a:avLst/>
            <a:gdLst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0 w 5396459"/>
              <a:gd name="connsiteY3" fmla="*/ 284813 h 284813"/>
              <a:gd name="connsiteX4" fmla="*/ 0 w 5396459"/>
              <a:gd name="connsiteY4" fmla="*/ 0 h 284813"/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164592 w 5396459"/>
              <a:gd name="connsiteY3" fmla="*/ 275669 h 284813"/>
              <a:gd name="connsiteX4" fmla="*/ 0 w 5396459"/>
              <a:gd name="connsiteY4" fmla="*/ 0 h 284813"/>
              <a:gd name="connsiteX0" fmla="*/ 0 w 5632433"/>
              <a:gd name="connsiteY0" fmla="*/ 0 h 299561"/>
              <a:gd name="connsiteX1" fmla="*/ 5396459 w 5632433"/>
              <a:gd name="connsiteY1" fmla="*/ 0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  <a:gd name="connsiteX0" fmla="*/ 0 w 5632433"/>
              <a:gd name="connsiteY0" fmla="*/ 0 h 299561"/>
              <a:gd name="connsiteX1" fmla="*/ 5602936 w 5632433"/>
              <a:gd name="connsiteY1" fmla="*/ 14749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433" h="299561">
                <a:moveTo>
                  <a:pt x="0" y="0"/>
                </a:moveTo>
                <a:lnTo>
                  <a:pt x="5602936" y="14749"/>
                </a:lnTo>
                <a:lnTo>
                  <a:pt x="5632433" y="299561"/>
                </a:lnTo>
                <a:lnTo>
                  <a:pt x="164592" y="2756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118872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03120"/>
            <a:ext cx="8229600" cy="360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E0C1DAD3-1818-4A13-ADA1-6BD22D4A49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289" y="5704082"/>
            <a:ext cx="1253266" cy="1127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A1BEDB-6C1A-4CDE-9B4C-149CC178E2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8020" y="6330630"/>
            <a:ext cx="1066800" cy="28950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2C33A51-91C5-E64C-99AD-A8473171E3E0}"/>
              </a:ext>
            </a:extLst>
          </p:cNvPr>
          <p:cNvSpPr txBox="1">
            <a:spLocks/>
          </p:cNvSpPr>
          <p:nvPr userDrawn="1"/>
        </p:nvSpPr>
        <p:spPr>
          <a:xfrm>
            <a:off x="337072" y="6307518"/>
            <a:ext cx="5016917" cy="36512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457200" rtl="0" eaLnBrk="1" latinLnBrk="0" hangingPunct="1">
              <a:defRPr sz="1200" kern="1200" cap="all" baseline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NutriStudents K-12  </a:t>
            </a:r>
            <a:r>
              <a:rPr lang="en-US" sz="1200" b="1" cap="none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</a:t>
            </a:r>
            <a:r>
              <a:rPr lang="en-US" sz="12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MenuFreedom.com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91A2E46-1D6F-FD4F-BF30-9E7EA53E8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79871" y="6268054"/>
            <a:ext cx="507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8DA3C9A4-E258-3344-B1DD-8298226349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2B5B1F-81F1-4A8B-80FC-0FD44F0304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563" y="391206"/>
            <a:ext cx="2912417" cy="49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9E5B3F-1CF8-4F42-B138-AB2450AAE3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08288" y="149966"/>
            <a:ext cx="1049590" cy="10495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65E8FF-0DF1-4514-B5B7-3303379EAC0E}"/>
              </a:ext>
            </a:extLst>
          </p:cNvPr>
          <p:cNvCxnSpPr/>
          <p:nvPr userDrawn="1"/>
        </p:nvCxnSpPr>
        <p:spPr>
          <a:xfrm>
            <a:off x="337072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77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Banda Regular" panose="02000503020000020004" pitchFamily="50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ABC3F06D-851B-DA42-992C-707D3F4586A7}"/>
              </a:ext>
            </a:extLst>
          </p:cNvPr>
          <p:cNvSpPr/>
          <p:nvPr userDrawn="1"/>
        </p:nvSpPr>
        <p:spPr>
          <a:xfrm flipH="1">
            <a:off x="-176981" y="6268474"/>
            <a:ext cx="5750418" cy="371412"/>
          </a:xfrm>
          <a:custGeom>
            <a:avLst/>
            <a:gdLst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0 w 5396459"/>
              <a:gd name="connsiteY3" fmla="*/ 284813 h 284813"/>
              <a:gd name="connsiteX4" fmla="*/ 0 w 5396459"/>
              <a:gd name="connsiteY4" fmla="*/ 0 h 284813"/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164592 w 5396459"/>
              <a:gd name="connsiteY3" fmla="*/ 275669 h 284813"/>
              <a:gd name="connsiteX4" fmla="*/ 0 w 5396459"/>
              <a:gd name="connsiteY4" fmla="*/ 0 h 284813"/>
              <a:gd name="connsiteX0" fmla="*/ 0 w 5632433"/>
              <a:gd name="connsiteY0" fmla="*/ 0 h 299561"/>
              <a:gd name="connsiteX1" fmla="*/ 5396459 w 5632433"/>
              <a:gd name="connsiteY1" fmla="*/ 0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  <a:gd name="connsiteX0" fmla="*/ 0 w 5632433"/>
              <a:gd name="connsiteY0" fmla="*/ 0 h 299561"/>
              <a:gd name="connsiteX1" fmla="*/ 5602936 w 5632433"/>
              <a:gd name="connsiteY1" fmla="*/ 14749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433" h="299561">
                <a:moveTo>
                  <a:pt x="0" y="0"/>
                </a:moveTo>
                <a:lnTo>
                  <a:pt x="5602936" y="14749"/>
                </a:lnTo>
                <a:lnTo>
                  <a:pt x="5632433" y="299561"/>
                </a:lnTo>
                <a:lnTo>
                  <a:pt x="164592" y="2756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118872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03120"/>
            <a:ext cx="8229600" cy="360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E0C1DAD3-1818-4A13-ADA1-6BD22D4A49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289" y="5704082"/>
            <a:ext cx="1253266" cy="1127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A1BEDB-6C1A-4CDE-9B4C-149CC178E2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8020" y="6330630"/>
            <a:ext cx="1066800" cy="28950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2C33A51-91C5-E64C-99AD-A8473171E3E0}"/>
              </a:ext>
            </a:extLst>
          </p:cNvPr>
          <p:cNvSpPr txBox="1">
            <a:spLocks/>
          </p:cNvSpPr>
          <p:nvPr userDrawn="1"/>
        </p:nvSpPr>
        <p:spPr>
          <a:xfrm>
            <a:off x="337072" y="6307518"/>
            <a:ext cx="5016917" cy="36512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457200" rtl="0" eaLnBrk="1" latinLnBrk="0" hangingPunct="1">
              <a:defRPr sz="1200" kern="1200" cap="all" baseline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NutriStudents K-12  </a:t>
            </a:r>
            <a:r>
              <a:rPr lang="en-US" sz="1200" b="1" cap="none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</a:t>
            </a:r>
            <a:r>
              <a:rPr lang="en-US" sz="1200" cap="none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MenuFreedom.com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91A2E46-1D6F-FD4F-BF30-9E7EA53E8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79871" y="6268054"/>
            <a:ext cx="507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8DA3C9A4-E258-3344-B1DD-8298226349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2B5B1F-81F1-4A8B-80FC-0FD44F0304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563" y="391206"/>
            <a:ext cx="2912417" cy="49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9E5B3F-1CF8-4F42-B138-AB2450AAE3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08288" y="149966"/>
            <a:ext cx="1049590" cy="10495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65E8FF-0DF1-4514-B5B7-3303379EAC0E}"/>
              </a:ext>
            </a:extLst>
          </p:cNvPr>
          <p:cNvCxnSpPr/>
          <p:nvPr userDrawn="1"/>
        </p:nvCxnSpPr>
        <p:spPr>
          <a:xfrm>
            <a:off x="337072" y="1005840"/>
            <a:ext cx="7471217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89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3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Banda Regular" panose="02000503020000020004" pitchFamily="50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ABC3F06D-851B-DA42-992C-707D3F4586A7}"/>
              </a:ext>
            </a:extLst>
          </p:cNvPr>
          <p:cNvSpPr/>
          <p:nvPr userDrawn="1"/>
        </p:nvSpPr>
        <p:spPr>
          <a:xfrm flipH="1">
            <a:off x="-176981" y="6268474"/>
            <a:ext cx="5750418" cy="371412"/>
          </a:xfrm>
          <a:custGeom>
            <a:avLst/>
            <a:gdLst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0 w 5396459"/>
              <a:gd name="connsiteY3" fmla="*/ 284813 h 284813"/>
              <a:gd name="connsiteX4" fmla="*/ 0 w 5396459"/>
              <a:gd name="connsiteY4" fmla="*/ 0 h 284813"/>
              <a:gd name="connsiteX0" fmla="*/ 0 w 5396459"/>
              <a:gd name="connsiteY0" fmla="*/ 0 h 284813"/>
              <a:gd name="connsiteX1" fmla="*/ 5396459 w 5396459"/>
              <a:gd name="connsiteY1" fmla="*/ 0 h 284813"/>
              <a:gd name="connsiteX2" fmla="*/ 5396459 w 5396459"/>
              <a:gd name="connsiteY2" fmla="*/ 284813 h 284813"/>
              <a:gd name="connsiteX3" fmla="*/ 164592 w 5396459"/>
              <a:gd name="connsiteY3" fmla="*/ 275669 h 284813"/>
              <a:gd name="connsiteX4" fmla="*/ 0 w 5396459"/>
              <a:gd name="connsiteY4" fmla="*/ 0 h 284813"/>
              <a:gd name="connsiteX0" fmla="*/ 0 w 5632433"/>
              <a:gd name="connsiteY0" fmla="*/ 0 h 299561"/>
              <a:gd name="connsiteX1" fmla="*/ 5396459 w 5632433"/>
              <a:gd name="connsiteY1" fmla="*/ 0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  <a:gd name="connsiteX0" fmla="*/ 0 w 5632433"/>
              <a:gd name="connsiteY0" fmla="*/ 0 h 299561"/>
              <a:gd name="connsiteX1" fmla="*/ 5602936 w 5632433"/>
              <a:gd name="connsiteY1" fmla="*/ 14749 h 299561"/>
              <a:gd name="connsiteX2" fmla="*/ 5632433 w 5632433"/>
              <a:gd name="connsiteY2" fmla="*/ 299561 h 299561"/>
              <a:gd name="connsiteX3" fmla="*/ 164592 w 5632433"/>
              <a:gd name="connsiteY3" fmla="*/ 275669 h 299561"/>
              <a:gd name="connsiteX4" fmla="*/ 0 w 5632433"/>
              <a:gd name="connsiteY4" fmla="*/ 0 h 29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433" h="299561">
                <a:moveTo>
                  <a:pt x="0" y="0"/>
                </a:moveTo>
                <a:lnTo>
                  <a:pt x="5602936" y="14749"/>
                </a:lnTo>
                <a:lnTo>
                  <a:pt x="5632433" y="299561"/>
                </a:lnTo>
                <a:lnTo>
                  <a:pt x="164592" y="2756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118872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03120"/>
            <a:ext cx="8229600" cy="360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E0C1DAD3-1818-4A13-ADA1-6BD22D4A49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8289" y="5704082"/>
            <a:ext cx="1253266" cy="1127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A1BEDB-6C1A-4CDE-9B4C-149CC178E2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8020" y="6330630"/>
            <a:ext cx="1066800" cy="28950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2C33A51-91C5-E64C-99AD-A8473171E3E0}"/>
              </a:ext>
            </a:extLst>
          </p:cNvPr>
          <p:cNvSpPr txBox="1">
            <a:spLocks/>
          </p:cNvSpPr>
          <p:nvPr userDrawn="1"/>
        </p:nvSpPr>
        <p:spPr>
          <a:xfrm>
            <a:off x="337072" y="6307518"/>
            <a:ext cx="5016917" cy="36512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457200" rtl="0" eaLnBrk="1" latinLnBrk="0" hangingPunct="1">
              <a:defRPr sz="1200" kern="1200" cap="all" baseline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NutriStudents K-12  </a:t>
            </a:r>
            <a:r>
              <a:rPr lang="en-US" sz="1200" b="1" cap="none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</a:t>
            </a:r>
            <a:r>
              <a:rPr lang="en-US" sz="1200" cap="none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MenuFreedom.com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91A2E46-1D6F-FD4F-BF30-9E7EA53E8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79871" y="6268054"/>
            <a:ext cx="507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8DA3C9A4-E258-3344-B1DD-829822634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Banda Regular" panose="02000503020000020004" pitchFamily="50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manda@NutriStudentsK-12.com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4BB0DC-9067-490D-A39E-16B69D93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53" y="1652290"/>
            <a:ext cx="8208336" cy="64008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385591"/>
                </a:solidFill>
                <a:ea typeface="Lato" panose="020F0502020204030203" pitchFamily="34" charset="0"/>
                <a:cs typeface="Lato" panose="020F0502020204030203" pitchFamily="34" charset="0"/>
              </a:rPr>
              <a:t>Successfully Addressing Schools' </a:t>
            </a:r>
            <a:br>
              <a:rPr lang="en-US" sz="3000" b="1" dirty="0">
                <a:solidFill>
                  <a:srgbClr val="38559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000" b="1" dirty="0">
                <a:solidFill>
                  <a:srgbClr val="385591"/>
                </a:solidFill>
                <a:ea typeface="Lato" panose="020F0502020204030203" pitchFamily="34" charset="0"/>
                <a:cs typeface="Lato" panose="020F0502020204030203" pitchFamily="34" charset="0"/>
              </a:rPr>
              <a:t>Foodservice Needs</a:t>
            </a:r>
            <a:endParaRPr lang="en-US" sz="3000" dirty="0">
              <a:solidFill>
                <a:srgbClr val="38559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53" y="2667698"/>
            <a:ext cx="8059480" cy="3307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000" i="1" dirty="0">
                <a:solidFill>
                  <a:srgbClr val="385591"/>
                </a:solidFill>
                <a:latin typeface="Lato" panose="020F0502020204030203"/>
              </a:rPr>
              <a:t>NutriStudents K-12: A robust </a:t>
            </a:r>
            <a:r>
              <a:rPr lang="en-US" sz="3000" b="1" i="1" dirty="0">
                <a:solidFill>
                  <a:srgbClr val="385591"/>
                </a:solidFill>
                <a:latin typeface="Lato" panose="020F0502020204030203"/>
              </a:rPr>
              <a:t>plug-and-play</a:t>
            </a:r>
            <a:r>
              <a:rPr lang="en-US" sz="3000" i="1" dirty="0">
                <a:solidFill>
                  <a:srgbClr val="385591"/>
                </a:solidFill>
                <a:latin typeface="Lato" panose="020F0502020204030203"/>
              </a:rPr>
              <a:t>, self-operated platform helping foodservice directors run profitable and efficient, USDA-compliant, child nutrition programs with a 45-week rotation of student-approved lunch menus and behind-the-lines support. </a:t>
            </a:r>
          </a:p>
        </p:txBody>
      </p:sp>
    </p:spTree>
    <p:extLst>
      <p:ext uri="{BB962C8B-B14F-4D97-AF65-F5344CB8AC3E}">
        <p14:creationId xmlns:p14="http://schemas.microsoft.com/office/powerpoint/2010/main" val="3377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6347B-D393-44E6-AA39-F78C18AA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000" b="1" dirty="0">
                <a:solidFill>
                  <a:srgbClr val="365591"/>
                </a:solidFill>
              </a:rPr>
              <a:t>Don’t take our word for it!</a:t>
            </a:r>
            <a:endParaRPr lang="en-US" sz="3000" dirty="0">
              <a:solidFill>
                <a:srgbClr val="36559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F41199-0D9E-4D4F-A220-3A5DF02E98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5" y="1786223"/>
            <a:ext cx="5952022" cy="273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36493-743A-4A54-879A-20CE75DD7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C91D8C-F5D3-4F5D-8571-034C0B458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46" y="3362027"/>
            <a:ext cx="4661362" cy="21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3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15CB-4A17-4EA0-B094-AFFDE854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solidFill>
                  <a:srgbClr val="365591"/>
                </a:solidFill>
              </a:rPr>
              <a:t>Client Testimonials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03696-4D5A-8D4B-B7D1-77E20B3D4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5ED1D690-6E7A-A24F-BE6E-539D6DF2CBCE}" type="slidenum">
              <a:rPr lang="en-US" sz="1800">
                <a:solidFill>
                  <a:prstClr val="black"/>
                </a:solidFill>
                <a:latin typeface="Calibri"/>
              </a:rPr>
              <a:pPr defTabSz="457200">
                <a:defRPr/>
              </a:pPr>
              <a:t>11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528AE2-8D1B-5E48-A19E-FDCA0A746768}"/>
              </a:ext>
            </a:extLst>
          </p:cNvPr>
          <p:cNvSpPr txBox="1">
            <a:spLocks/>
          </p:cNvSpPr>
          <p:nvPr/>
        </p:nvSpPr>
        <p:spPr>
          <a:xfrm>
            <a:off x="4076701" y="274320"/>
            <a:ext cx="4657541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endParaRPr lang="en-US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A306E53-0F90-4846-A499-08134C8A7149}"/>
              </a:ext>
            </a:extLst>
          </p:cNvPr>
          <p:cNvSpPr/>
          <p:nvPr/>
        </p:nvSpPr>
        <p:spPr>
          <a:xfrm>
            <a:off x="6204534" y="1269528"/>
            <a:ext cx="2209800" cy="1447800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“NutriStudents K-12 is the best thing that happened to me in my foodservice career.” </a:t>
            </a:r>
          </a:p>
          <a:p>
            <a:pPr algn="r"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- Sue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Motzko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9D56B2C-4002-1D4C-91C0-8B93D47DFE39}"/>
              </a:ext>
            </a:extLst>
          </p:cNvPr>
          <p:cNvSpPr/>
          <p:nvPr/>
        </p:nvSpPr>
        <p:spPr>
          <a:xfrm>
            <a:off x="5944418" y="3034243"/>
            <a:ext cx="2650942" cy="1220290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“Foodservice directors would have to be out of their mind not to use this program!” </a:t>
            </a:r>
          </a:p>
          <a:p>
            <a:pPr algn="r"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-Crystal Gauss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C6B1B457-5E77-FE4D-920D-28D7CFFE566B}"/>
              </a:ext>
            </a:extLst>
          </p:cNvPr>
          <p:cNvSpPr/>
          <p:nvPr/>
        </p:nvSpPr>
        <p:spPr>
          <a:xfrm>
            <a:off x="2716981" y="1752874"/>
            <a:ext cx="3276600" cy="1023390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“Our food waste was decreased by as much as 30-40% less than last year.”  </a:t>
            </a:r>
          </a:p>
          <a:p>
            <a:pPr algn="r"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- Tom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Marcussen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CEF9D4AD-B6DC-9448-A1BC-4E51F74D9293}"/>
              </a:ext>
            </a:extLst>
          </p:cNvPr>
          <p:cNvSpPr/>
          <p:nvPr/>
        </p:nvSpPr>
        <p:spPr>
          <a:xfrm>
            <a:off x="7432408" y="4382231"/>
            <a:ext cx="1334770" cy="1447800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“I’m so pleased with my lower food cost.” </a:t>
            </a:r>
          </a:p>
          <a:p>
            <a:pPr algn="r"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- Shelly Miller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F6F3CD3-4F28-A647-99CF-8E8B3AEDB3E9}"/>
              </a:ext>
            </a:extLst>
          </p:cNvPr>
          <p:cNvSpPr/>
          <p:nvPr/>
        </p:nvSpPr>
        <p:spPr>
          <a:xfrm>
            <a:off x="296228" y="1763949"/>
            <a:ext cx="2209800" cy="1061720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“The kids love the food...I haven’t had one single complaint!” </a:t>
            </a:r>
          </a:p>
          <a:p>
            <a:pPr algn="r"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- Sue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Motzko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521BA1FD-06DB-024E-99AF-19A35F8C96AB}"/>
              </a:ext>
            </a:extLst>
          </p:cNvPr>
          <p:cNvSpPr/>
          <p:nvPr/>
        </p:nvSpPr>
        <p:spPr>
          <a:xfrm>
            <a:off x="5027930" y="4686563"/>
            <a:ext cx="2209800" cy="1143468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“My whole job is easier…less time doing food prep and cooking…”  </a:t>
            </a:r>
          </a:p>
          <a:p>
            <a:pPr algn="r"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- Judy Gertz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7CAFEDC1-3B37-0B46-91EE-B5FD69E44E6C}"/>
              </a:ext>
            </a:extLst>
          </p:cNvPr>
          <p:cNvSpPr/>
          <p:nvPr/>
        </p:nvSpPr>
        <p:spPr>
          <a:xfrm>
            <a:off x="4076701" y="3034243"/>
            <a:ext cx="1662881" cy="1447800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“This doesn’t look or taste like school lunch. It’s absolutely awesome!” </a:t>
            </a:r>
          </a:p>
          <a:p>
            <a:pPr algn="r"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- Shelly Miller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C0B189C-7503-3D4A-8084-4D0D0D8D881A}"/>
              </a:ext>
            </a:extLst>
          </p:cNvPr>
          <p:cNvSpPr/>
          <p:nvPr/>
        </p:nvSpPr>
        <p:spPr>
          <a:xfrm>
            <a:off x="1002297" y="3034243"/>
            <a:ext cx="2869564" cy="1447800"/>
          </a:xfrm>
          <a:prstGeom prst="wedgeRoundRectCallout">
            <a:avLst>
              <a:gd name="adj1" fmla="val -35201"/>
              <a:gd name="adj2" fmla="val 616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“The kids are excited about breakfast and lunch. Participation has increased much more than we expected: From 500 to 700 every day.”  </a:t>
            </a:r>
          </a:p>
          <a:p>
            <a:pPr algn="r"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- Crystal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Vang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CECCC7-9359-4340-911B-BC83322945A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22084" y="4639684"/>
            <a:ext cx="1663701" cy="1663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075A6C-FB8B-5842-AD52-E44674576C0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9819" y="4686565"/>
            <a:ext cx="1599565" cy="15995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F86E87-23C6-0E41-BD7B-BDE0E77969C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49282" y="4818687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88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1D2A-75E6-411A-8AD0-D323E9F7B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78" y="4506571"/>
            <a:ext cx="7793667" cy="640080"/>
          </a:xfrm>
        </p:spPr>
        <p:txBody>
          <a:bodyPr>
            <a:normAutofit fontScale="90000"/>
          </a:bodyPr>
          <a:lstStyle/>
          <a:p>
            <a:pPr>
              <a:buClr>
                <a:schemeClr val="accent2"/>
              </a:buClr>
            </a:pPr>
            <a:r>
              <a:rPr lang="en-US" dirty="0"/>
              <a:t>Reduced cost80% of participating schools most dependent on USDA reimbursements lack resources to meet the Healthy, Hunger-Free Kids Act’s strict requirements.2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</a:t>
            </a:r>
            <a:br>
              <a:rPr lang="en-US" dirty="0"/>
            </a:br>
            <a:r>
              <a:rPr lang="en-US" dirty="0"/>
              <a:t> </a:t>
            </a:r>
            <a:br>
              <a:rPr lang="en-US" sz="3300" dirty="0">
                <a:solidFill>
                  <a:srgbClr val="385591"/>
                </a:solidFill>
                <a:latin typeface="Lato" panose="020F0502020204030203"/>
              </a:rPr>
            </a:br>
            <a:br>
              <a:rPr lang="en-US" sz="3300" dirty="0">
                <a:solidFill>
                  <a:srgbClr val="385591"/>
                </a:solidFill>
                <a:latin typeface="Lato" panose="020F0502020204030203"/>
              </a:rPr>
            </a:br>
            <a:br>
              <a:rPr lang="en-US" sz="3300" dirty="0">
                <a:solidFill>
                  <a:srgbClr val="385591"/>
                </a:solidFill>
                <a:latin typeface="Lato" panose="020F0502020204030203"/>
              </a:rPr>
            </a:br>
            <a:br>
              <a:rPr lang="en-US" sz="3300" dirty="0">
                <a:solidFill>
                  <a:srgbClr val="385591"/>
                </a:solidFill>
                <a:latin typeface="Lato" panose="020F0502020204030203"/>
              </a:rPr>
            </a:br>
            <a:r>
              <a:rPr lang="en-US" sz="3300" dirty="0">
                <a:solidFill>
                  <a:srgbClr val="385591"/>
                </a:solidFill>
                <a:latin typeface="Lato" panose="020F0502020204030203"/>
              </a:rPr>
              <a:t> </a:t>
            </a:r>
            <a:br>
              <a:rPr lang="en-US" sz="3300" dirty="0">
                <a:solidFill>
                  <a:srgbClr val="385591"/>
                </a:solidFill>
                <a:latin typeface="Lato" panose="020F0502020204030203"/>
              </a:rPr>
            </a:br>
            <a:br>
              <a:rPr lang="en-US" sz="3300" dirty="0">
                <a:solidFill>
                  <a:srgbClr val="385591"/>
                </a:solidFill>
                <a:latin typeface="Lato" panose="020F0502020204030203"/>
              </a:rPr>
            </a:br>
            <a:br>
              <a:rPr lang="en-US" sz="3300" dirty="0">
                <a:solidFill>
                  <a:srgbClr val="385591"/>
                </a:solidFill>
                <a:latin typeface="Lato" panose="020F0502020204030203"/>
              </a:rPr>
            </a:br>
            <a:r>
              <a:rPr lang="en-US" sz="3300" dirty="0">
                <a:solidFill>
                  <a:srgbClr val="385591"/>
                </a:solidFill>
                <a:latin typeface="Lato" panose="020F0502020204030203"/>
              </a:rPr>
              <a:t>- </a:t>
            </a:r>
            <a:r>
              <a:rPr lang="en-US" sz="3100" dirty="0">
                <a:solidFill>
                  <a:srgbClr val="385591"/>
                </a:solidFill>
                <a:latin typeface="Lato" panose="020F0502020204030203"/>
              </a:rPr>
              <a:t>Increased revenue</a:t>
            </a:r>
            <a:br>
              <a:rPr lang="en-US" sz="3100" dirty="0">
                <a:solidFill>
                  <a:srgbClr val="385591"/>
                </a:solidFill>
                <a:latin typeface="Lato" panose="020F0502020204030203"/>
              </a:rPr>
            </a:br>
            <a:r>
              <a:rPr lang="en-US" sz="3100" dirty="0">
                <a:solidFill>
                  <a:srgbClr val="385591"/>
                </a:solidFill>
                <a:latin typeface="Lato" panose="020F0502020204030203"/>
              </a:rPr>
              <a:t>- Reduced cost</a:t>
            </a:r>
            <a:br>
              <a:rPr lang="en-US" sz="3100" dirty="0">
                <a:solidFill>
                  <a:srgbClr val="385591"/>
                </a:solidFill>
                <a:latin typeface="Lato" panose="020F0502020204030203"/>
              </a:rPr>
            </a:br>
            <a:r>
              <a:rPr lang="en-US" sz="3100" dirty="0">
                <a:solidFill>
                  <a:srgbClr val="385591"/>
                </a:solidFill>
                <a:latin typeface="Lato" panose="020F0502020204030203"/>
              </a:rPr>
              <a:t>- Reduced waste</a:t>
            </a:r>
            <a:br>
              <a:rPr lang="en-US" sz="3100" dirty="0">
                <a:solidFill>
                  <a:srgbClr val="385591"/>
                </a:solidFill>
                <a:latin typeface="Lato" panose="020F0502020204030203"/>
              </a:rPr>
            </a:br>
            <a:r>
              <a:rPr lang="en-US" sz="3100" dirty="0">
                <a:solidFill>
                  <a:srgbClr val="385591"/>
                </a:solidFill>
                <a:latin typeface="Lato" panose="020F0502020204030203"/>
              </a:rPr>
              <a:t>- Reduced administrative time</a:t>
            </a:r>
            <a:br>
              <a:rPr lang="en-US" sz="3100" dirty="0">
                <a:solidFill>
                  <a:srgbClr val="385591"/>
                </a:solidFill>
                <a:latin typeface="Lato" panose="020F0502020204030203"/>
              </a:rPr>
            </a:br>
            <a:r>
              <a:rPr lang="en-US" sz="3100" dirty="0">
                <a:solidFill>
                  <a:srgbClr val="385591"/>
                </a:solidFill>
                <a:latin typeface="Lato" panose="020F0502020204030203"/>
              </a:rPr>
              <a:t>- Ensured RD-certified USDA compliance </a:t>
            </a:r>
            <a:br>
              <a:rPr lang="en-US" sz="3100" dirty="0">
                <a:solidFill>
                  <a:srgbClr val="385591"/>
                </a:solidFill>
                <a:latin typeface="Lato" panose="020F0502020204030203"/>
              </a:rPr>
            </a:br>
            <a:r>
              <a:rPr lang="en-US" sz="3100" dirty="0">
                <a:solidFill>
                  <a:srgbClr val="385591"/>
                </a:solidFill>
                <a:latin typeface="Lato" panose="020F0502020204030203"/>
              </a:rPr>
              <a:t>- 100% money-back guarantee  </a:t>
            </a:r>
            <a:br>
              <a:rPr lang="en-US" sz="2400" dirty="0">
                <a:latin typeface="Lato" panose="020F0502020204030203"/>
              </a:rPr>
            </a:br>
            <a:endParaRPr lang="en-US" sz="2400" dirty="0">
              <a:latin typeface="Lato" panose="020F0502020204030203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98AF42-A710-4A32-A128-7FF231613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D2CE8-AE30-4AE2-AA13-0E489718EC9A}"/>
              </a:ext>
            </a:extLst>
          </p:cNvPr>
          <p:cNvSpPr txBox="1"/>
          <p:nvPr/>
        </p:nvSpPr>
        <p:spPr>
          <a:xfrm>
            <a:off x="371828" y="1149925"/>
            <a:ext cx="69807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nda Regular" panose="02000503020000020004" pitchFamily="50" charset="0"/>
              </a:rPr>
              <a:t> </a:t>
            </a:r>
            <a:r>
              <a:rPr lang="en-US" sz="3000" b="1" dirty="0">
                <a:solidFill>
                  <a:srgbClr val="365591"/>
                </a:solidFill>
                <a:latin typeface="Banda Regular" panose="02000503020000020004" pitchFamily="50" charset="0"/>
              </a:rPr>
              <a:t>Only one company guarantees:</a:t>
            </a:r>
            <a:endParaRPr lang="en-US" sz="3000" dirty="0">
              <a:solidFill>
                <a:srgbClr val="365591"/>
              </a:solidFill>
              <a:latin typeface="Banda Regular" panose="020005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0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E947-3080-4F2A-9B8A-85260019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39" y="1220100"/>
            <a:ext cx="5386317" cy="681934"/>
          </a:xfrm>
        </p:spPr>
        <p:txBody>
          <a:bodyPr/>
          <a:lstStyle/>
          <a:p>
            <a:r>
              <a:rPr lang="en-US" sz="3000" b="1" dirty="0">
                <a:solidFill>
                  <a:srgbClr val="385591"/>
                </a:solidFill>
              </a:rPr>
              <a:t>Love It or it’s free. Period</a:t>
            </a:r>
            <a:r>
              <a:rPr lang="en-US" sz="3000" dirty="0">
                <a:solidFill>
                  <a:srgbClr val="385591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BEB08-443D-4EA4-815C-9809A6A0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39" y="2114025"/>
            <a:ext cx="8267747" cy="2203841"/>
          </a:xfrm>
        </p:spPr>
        <p:txBody>
          <a:bodyPr/>
          <a:lstStyle/>
          <a:p>
            <a:endParaRPr lang="en-US" sz="2800" b="1" dirty="0"/>
          </a:p>
          <a:p>
            <a:pPr marL="0" indent="0">
              <a:buNone/>
            </a:pPr>
            <a:r>
              <a:rPr lang="en-US" sz="2800" dirty="0">
                <a:solidFill>
                  <a:srgbClr val="385591"/>
                </a:solidFill>
                <a:latin typeface="Lato" panose="020F0502020204030203"/>
              </a:rPr>
              <a:t>If you use NutriStudents K-12 as intended for up to one year and are not fully satisfied for any reason, we will refund 100% of your first-year investment.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DA1D9-258C-4A0B-A5ED-EE934658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4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9727-877E-4187-A976-3E7FC71E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solidFill>
                  <a:srgbClr val="385591"/>
                </a:solidFill>
              </a:rPr>
              <a:t>Pricing: Transparent, Concise, Risk-Free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8ADA-E0C1-4FC8-8E01-89BECF92A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2" y="1737360"/>
            <a:ext cx="8127527" cy="388440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385591"/>
              </a:solidFill>
              <a:latin typeface="Lato" panose="020F0502020204030203"/>
            </a:endParaRPr>
          </a:p>
          <a:p>
            <a:pPr marL="0" indent="0">
              <a:buNone/>
            </a:pPr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No long-term contract.</a:t>
            </a:r>
          </a:p>
          <a:p>
            <a:pPr marL="0" indent="0">
              <a:buNone/>
            </a:pPr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Month-by-month subscription. Unsubscribe at any time.</a:t>
            </a:r>
          </a:p>
          <a:p>
            <a:pPr marL="0" indent="0">
              <a:buNone/>
            </a:pPr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Money back if not fully satisfied.</a:t>
            </a:r>
          </a:p>
          <a:p>
            <a:pPr marL="0" indent="0">
              <a:buNone/>
            </a:pPr>
            <a:endParaRPr lang="en-US" dirty="0">
              <a:solidFill>
                <a:srgbClr val="385591"/>
              </a:solidFill>
              <a:latin typeface="Lato" panose="020F0502020204030203"/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385591"/>
                </a:solidFill>
                <a:latin typeface="Lato" panose="020F0502020204030203"/>
              </a:rPr>
              <a:t>Monthly Subscription</a:t>
            </a:r>
          </a:p>
          <a:p>
            <a:pPr marL="0" indent="0">
              <a:buNone/>
            </a:pPr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Four schools or less			 $289/month</a:t>
            </a:r>
          </a:p>
          <a:p>
            <a:pPr marL="0" indent="0">
              <a:buNone/>
            </a:pPr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Each additional school		   $49/month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0F33E-AF5E-4850-8B8F-446AB4E03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8A9E8E-C7D6-496D-9906-C8E41695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3631097"/>
            <a:ext cx="8235043" cy="1457739"/>
          </a:xfrm>
        </p:spPr>
        <p:txBody>
          <a:bodyPr>
            <a:noAutofit/>
          </a:bodyPr>
          <a:lstStyle/>
          <a:p>
            <a:pPr algn="ctr"/>
            <a:br>
              <a:rPr lang="en-US" sz="30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0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0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0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0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0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0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		</a:t>
            </a:r>
            <a:br>
              <a:rPr lang="en-US" sz="30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0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en-US" sz="30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0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Questions?</a:t>
            </a:r>
            <a:br>
              <a:rPr lang="en-US" sz="3000" b="1" dirty="0">
                <a:solidFill>
                  <a:srgbClr val="38003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b="1" dirty="0">
                <a:solidFill>
                  <a:srgbClr val="380038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800" dirty="0">
                <a:solidFill>
                  <a:srgbClr val="380038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Amanda@NutriStudentsK-12.com</a:t>
            </a:r>
            <a:br>
              <a:rPr lang="en-US" sz="2800" dirty="0">
                <a:solidFill>
                  <a:srgbClr val="380038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dirty="0">
                <a:solidFill>
                  <a:srgbClr val="F8A837"/>
                </a:solidFill>
                <a:latin typeface="Lato" panose="020F0502020204030203"/>
                <a:ea typeface="Calibri" panose="020F0502020204030204" pitchFamily="34" charset="0"/>
              </a:rPr>
              <a:t>909-646-0374</a:t>
            </a:r>
            <a:br>
              <a:rPr lang="en-US" sz="2800" dirty="0">
                <a:latin typeface="Lato" panose="020F0502020204030203"/>
                <a:ea typeface="Calibri" panose="020F0502020204030204" pitchFamily="34" charset="0"/>
              </a:rPr>
            </a:br>
            <a:endParaRPr lang="en-US" sz="2800" b="1" dirty="0">
              <a:solidFill>
                <a:srgbClr val="365591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47E4D8-39E3-4FF1-965D-4EF3F3CFF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14BC9-3FC3-4ADB-B85C-C7A832B91928}"/>
              </a:ext>
            </a:extLst>
          </p:cNvPr>
          <p:cNvSpPr txBox="1"/>
          <p:nvPr/>
        </p:nvSpPr>
        <p:spPr>
          <a:xfrm>
            <a:off x="444617" y="1256100"/>
            <a:ext cx="8170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matter what direction your district takes, we’ve got you fully covered!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82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E5A8-E3B4-4A76-9E0F-84C5E602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50" y="1432048"/>
            <a:ext cx="8052179" cy="588875"/>
          </a:xfrm>
        </p:spPr>
        <p:txBody>
          <a:bodyPr/>
          <a:lstStyle/>
          <a:p>
            <a:r>
              <a:rPr lang="en-US" sz="3000" b="1" dirty="0">
                <a:solidFill>
                  <a:srgbClr val="385591"/>
                </a:solidFill>
              </a:rPr>
              <a:t>Follow the Money: Proven Financial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BE781-169B-4658-93BC-C8E72DB1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51" y="2020923"/>
            <a:ext cx="7634180" cy="337993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385591"/>
                </a:solidFill>
                <a:latin typeface="Lato" panose="020F0502020204030203"/>
              </a:rPr>
              <a:t>Consistent Profitability</a:t>
            </a:r>
          </a:p>
          <a:p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Student participation/revenue levels increase by up to 25%</a:t>
            </a:r>
            <a:r>
              <a:rPr lang="en-US" baseline="30000" dirty="0">
                <a:solidFill>
                  <a:srgbClr val="385591"/>
                </a:solidFill>
                <a:latin typeface="Lato" panose="020F0502020204030203"/>
              </a:rPr>
              <a:t>*</a:t>
            </a:r>
          </a:p>
          <a:p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USDA commodities used first in all menus, further reducing costs</a:t>
            </a:r>
          </a:p>
          <a:p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Concise market basket gives distributor greater buying power, reducing cost per plate </a:t>
            </a:r>
          </a:p>
          <a:p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Plate waste decreases up to 40%</a:t>
            </a:r>
            <a:r>
              <a:rPr lang="en-US" baseline="30000" dirty="0">
                <a:solidFill>
                  <a:srgbClr val="385591"/>
                </a:solidFill>
                <a:latin typeface="Lato" panose="020F0502020204030203"/>
              </a:rPr>
              <a:t>*</a:t>
            </a:r>
          </a:p>
          <a:p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Reduced daily prep and administrative workload saves hours per week</a:t>
            </a:r>
          </a:p>
          <a:p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Foodservice programs operate profitably</a:t>
            </a:r>
            <a:r>
              <a:rPr lang="en-US" baseline="30000" dirty="0">
                <a:solidFill>
                  <a:srgbClr val="385591"/>
                </a:solidFill>
                <a:latin typeface="Lato" panose="020F0502020204030203"/>
              </a:rPr>
              <a:t>*</a:t>
            </a:r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 </a:t>
            </a:r>
          </a:p>
          <a:p>
            <a:endParaRPr lang="en-US" sz="1350" dirty="0">
              <a:solidFill>
                <a:srgbClr val="385591"/>
              </a:solidFill>
              <a:latin typeface="Lato" panose="020F0502020204030203"/>
            </a:endParaRPr>
          </a:p>
          <a:p>
            <a:pPr marL="0" indent="0">
              <a:buNone/>
            </a:pPr>
            <a:endParaRPr lang="en-US" dirty="0">
              <a:solidFill>
                <a:srgbClr val="385591"/>
              </a:solidFill>
              <a:latin typeface="Lato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D752FA7-2CFD-3149-A300-71381A9E8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42900">
              <a:defRPr/>
            </a:pPr>
            <a:fld id="{5ED1D690-6E7A-A24F-BE6E-539D6DF2CBCE}" type="slidenum">
              <a:rPr lang="en-US" sz="825">
                <a:solidFill>
                  <a:srgbClr val="364C7C"/>
                </a:solidFill>
                <a:latin typeface="Franklin Gothic Book" panose="020B0503020102020204"/>
              </a:rPr>
              <a:pPr defTabSz="342900">
                <a:defRPr/>
              </a:pPr>
              <a:t>2</a:t>
            </a:fld>
            <a:endParaRPr lang="en-US" sz="825">
              <a:solidFill>
                <a:srgbClr val="364C7C"/>
              </a:solidFill>
              <a:latin typeface="Franklin Gothic Book" panose="020B05030201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B2B096-DC97-4E7F-A6CA-482FF4E96937}"/>
              </a:ext>
            </a:extLst>
          </p:cNvPr>
          <p:cNvSpPr txBox="1"/>
          <p:nvPr/>
        </p:nvSpPr>
        <p:spPr>
          <a:xfrm>
            <a:off x="409350" y="5721815"/>
            <a:ext cx="56407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825" dirty="0">
                <a:solidFill>
                  <a:srgbClr val="FFFFFF">
                    <a:lumMod val="50000"/>
                  </a:srgbClr>
                </a:solidFill>
                <a:latin typeface="Lato" panose="020F0502020204030203"/>
              </a:rPr>
              <a:t>* See MenuFreedom.com for validated testimonials and case studies</a:t>
            </a:r>
            <a:r>
              <a:rPr lang="en-US" sz="750" dirty="0">
                <a:solidFill>
                  <a:srgbClr val="FFFFFF">
                    <a:lumMod val="50000"/>
                  </a:srgbClr>
                </a:solidFill>
                <a:latin typeface="Franklin Gothic Book" panose="020B05030201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344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20000"/>
                <a:lumOff val="80000"/>
              </a:schemeClr>
            </a:gs>
            <a:gs pos="33000">
              <a:schemeClr val="bg1">
                <a:lumMod val="95000"/>
              </a:schemeClr>
            </a:gs>
            <a:gs pos="7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43" y="1240009"/>
            <a:ext cx="8243198" cy="597298"/>
          </a:xfrm>
        </p:spPr>
        <p:txBody>
          <a:bodyPr anchor="ctr">
            <a:noAutofit/>
          </a:bodyPr>
          <a:lstStyle/>
          <a:p>
            <a:pPr algn="l"/>
            <a:r>
              <a:rPr lang="en-US" sz="2800" b="1" dirty="0">
                <a:solidFill>
                  <a:srgbClr val="385591"/>
                </a:solidFill>
                <a:cs typeface="Arial"/>
              </a:rPr>
              <a:t>45 complete weeks of student-approved, USDA-compliant lunch menus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810B04-7BBC-4231-821D-994B22968A8C}"/>
              </a:ext>
            </a:extLst>
          </p:cNvPr>
          <p:cNvSpPr/>
          <p:nvPr/>
        </p:nvSpPr>
        <p:spPr>
          <a:xfrm>
            <a:off x="358543" y="4378672"/>
            <a:ext cx="76371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85591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Each week includes:</a:t>
            </a:r>
          </a:p>
          <a:p>
            <a:pPr marL="342900" indent="-342900">
              <a:buClr>
                <a:srgbClr val="EEA84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385591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Daily semi-automated Food Production Reports</a:t>
            </a:r>
          </a:p>
          <a:p>
            <a:pPr marL="342900" indent="-342900">
              <a:buClr>
                <a:srgbClr val="EEA84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385591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Fully automated compliance reports</a:t>
            </a:r>
          </a:p>
          <a:p>
            <a:pPr marL="342900" indent="-342900">
              <a:buClr>
                <a:srgbClr val="EEA84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385591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Step-by-step, scalable recipes with HACCP procedures included</a:t>
            </a:r>
          </a:p>
          <a:p>
            <a:pPr marL="342900" indent="-342900">
              <a:buClr>
                <a:srgbClr val="EEA84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385591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Daily promotional posters, digital display images</a:t>
            </a:r>
            <a:endParaRPr lang="en-US" dirty="0">
              <a:solidFill>
                <a:srgbClr val="364C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64135D-F3FD-4264-B6FA-78E85B3CA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04" y="2053146"/>
            <a:ext cx="8183075" cy="22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38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6D6-D797-440C-B24C-5D9901E7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67" y="1409687"/>
            <a:ext cx="8229600" cy="640080"/>
          </a:xfrm>
        </p:spPr>
        <p:txBody>
          <a:bodyPr/>
          <a:lstStyle/>
          <a:p>
            <a:r>
              <a:rPr lang="en-US" sz="3000" b="1" dirty="0">
                <a:solidFill>
                  <a:srgbClr val="385591"/>
                </a:solidFill>
              </a:rPr>
              <a:t>Semi-Automated Food Production Reports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CAD0FCB-4F70-479D-BB8D-14F2D2928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67" y="2522802"/>
            <a:ext cx="2724664" cy="23556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3356C-8767-4A24-827E-6A41B0011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000BB-764E-406E-AB37-51F65E87C8AF}"/>
              </a:ext>
            </a:extLst>
          </p:cNvPr>
          <p:cNvSpPr txBox="1"/>
          <p:nvPr/>
        </p:nvSpPr>
        <p:spPr>
          <a:xfrm>
            <a:off x="361169" y="2207445"/>
            <a:ext cx="58285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What would you and your staff do with several extra hours per week? </a:t>
            </a:r>
          </a:p>
          <a:p>
            <a:endParaRPr lang="en-US" dirty="0">
              <a:solidFill>
                <a:srgbClr val="385591"/>
              </a:solidFill>
              <a:latin typeface="Lato" panose="020F05020202040302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Staff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Get feedback from students about your food.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Devote more time to your wellness activities.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Eliminate the need for mandatory overtime by cutting administrative work.</a:t>
            </a:r>
          </a:p>
          <a:p>
            <a:endParaRPr lang="en-US" dirty="0">
              <a:solidFill>
                <a:srgbClr val="385591"/>
              </a:solidFill>
              <a:latin typeface="Lato" panose="020F0502020204030203"/>
            </a:endParaRPr>
          </a:p>
          <a:p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Just our Food Production Reports alone will save an average of </a:t>
            </a:r>
            <a:r>
              <a:rPr lang="en-US" b="1" dirty="0">
                <a:solidFill>
                  <a:srgbClr val="385591"/>
                </a:solidFill>
                <a:latin typeface="Lato" panose="020F0502020204030203"/>
              </a:rPr>
              <a:t>30 min per day </a:t>
            </a:r>
            <a:r>
              <a:rPr lang="en-US" dirty="0">
                <a:solidFill>
                  <a:srgbClr val="365591"/>
                </a:solidFill>
                <a:latin typeface="Lato" panose="020F0502020204030203"/>
              </a:rPr>
              <a:t>with an annual cost savings of over </a:t>
            </a:r>
            <a:r>
              <a:rPr lang="en-US" b="1" dirty="0">
                <a:solidFill>
                  <a:srgbClr val="365591"/>
                </a:solidFill>
                <a:latin typeface="Lato" panose="020F0502020204030203"/>
              </a:rPr>
              <a:t>$5000</a:t>
            </a:r>
            <a:r>
              <a:rPr lang="en-US" dirty="0">
                <a:solidFill>
                  <a:srgbClr val="365591"/>
                </a:solidFill>
                <a:latin typeface="Lato" panose="020F0502020204030203"/>
              </a:rPr>
              <a:t> for a typical smaller school.</a:t>
            </a:r>
          </a:p>
        </p:txBody>
      </p:sp>
    </p:spTree>
    <p:extLst>
      <p:ext uri="{BB962C8B-B14F-4D97-AF65-F5344CB8AC3E}">
        <p14:creationId xmlns:p14="http://schemas.microsoft.com/office/powerpoint/2010/main" val="101689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85591"/>
                </a:solidFill>
              </a:rPr>
              <a:t>Kids Eat With Their Eyes!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6B38CAF-CC79-6644-BE36-032FF7E00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6" y="5149290"/>
            <a:ext cx="7625487" cy="87884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385591"/>
                </a:solidFill>
                <a:latin typeface="Lato" panose="020F0502020204030203"/>
              </a:rPr>
              <a:t>Daily, weekly, or monthly pictorial menus increase student and staff participation. The cook’s meal preparation and serving presentation are inspired and enhanced by these actual menu photos.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DD4D7D-12A5-5B43-A91D-093EABAA1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D1D690-6E7A-A24F-BE6E-539D6DF2CBC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B735EA8-60F9-B341-9FD1-BB3A70AB2361}"/>
              </a:ext>
            </a:extLst>
          </p:cNvPr>
          <p:cNvSpPr txBox="1">
            <a:spLocks/>
          </p:cNvSpPr>
          <p:nvPr/>
        </p:nvSpPr>
        <p:spPr>
          <a:xfrm>
            <a:off x="4076701" y="234755"/>
            <a:ext cx="4657541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DD30C20A-3E1F-1641-98A5-15D7F9105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711" y="1174737"/>
            <a:ext cx="3065959" cy="3967713"/>
          </a:xfrm>
          <a:prstGeom prst="rect">
            <a:avLst/>
          </a:prstGeom>
        </p:spPr>
      </p:pic>
      <p:pic>
        <p:nvPicPr>
          <p:cNvPr id="9" name="Picture 8" descr="A close up of food&#10;&#10;Description automatically generated">
            <a:extLst>
              <a:ext uri="{FF2B5EF4-FFF2-40B4-BE49-F238E27FC236}">
                <a16:creationId xmlns:a16="http://schemas.microsoft.com/office/drawing/2014/main" id="{849A8564-2A09-4707-84AD-00BF7C32A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6" y="1846287"/>
            <a:ext cx="4613836" cy="3095794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B81F615-7D10-46A9-AC88-C630B4B27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02" y="1886686"/>
            <a:ext cx="1038778" cy="14243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FE41B37-8609-4633-BFAF-329A0E41B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98" y="1891809"/>
            <a:ext cx="933743" cy="1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9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08" y="1059727"/>
            <a:ext cx="8303380" cy="640080"/>
          </a:xfrm>
        </p:spPr>
        <p:txBody>
          <a:bodyPr anchor="ctr">
            <a:normAutofit/>
          </a:bodyPr>
          <a:lstStyle/>
          <a:p>
            <a:pPr algn="l"/>
            <a:r>
              <a:rPr lang="en-US" sz="2800" b="1" dirty="0">
                <a:solidFill>
                  <a:srgbClr val="385591"/>
                </a:solidFill>
                <a:cs typeface="Arial"/>
              </a:rPr>
              <a:t>Tools to simplify commodity and product ordering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63571-C0CD-4DB4-B410-F51BFF11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154" y="2409737"/>
            <a:ext cx="4263676" cy="2038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74ABE0-F0BE-4340-AD03-89FECBDACBB0}"/>
              </a:ext>
            </a:extLst>
          </p:cNvPr>
          <p:cNvSpPr txBox="1"/>
          <p:nvPr/>
        </p:nvSpPr>
        <p:spPr>
          <a:xfrm>
            <a:off x="4387651" y="4589600"/>
            <a:ext cx="475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5591"/>
                </a:solidFill>
                <a:latin typeface="Lato" panose="020F0502020204030203"/>
              </a:rPr>
              <a:t>USDA Commodity Forecasting Tool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385EA0-7711-4BB2-B080-AB7EE8EBBEC5}"/>
              </a:ext>
            </a:extLst>
          </p:cNvPr>
          <p:cNvSpPr/>
          <p:nvPr/>
        </p:nvSpPr>
        <p:spPr>
          <a:xfrm>
            <a:off x="457199" y="1745506"/>
            <a:ext cx="400315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Our making full use of your USDA Foods (Commodities) first is one way to ensure the financial success of your foodservice program.</a:t>
            </a:r>
          </a:p>
          <a:p>
            <a:endParaRPr lang="en-US" dirty="0">
              <a:solidFill>
                <a:srgbClr val="385591"/>
              </a:solidFill>
              <a:latin typeface="Lato" panose="020F0502020204030203"/>
            </a:endParaRPr>
          </a:p>
          <a:p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Our USDA </a:t>
            </a:r>
            <a:r>
              <a:rPr lang="en-US" b="1" dirty="0">
                <a:solidFill>
                  <a:srgbClr val="385591"/>
                </a:solidFill>
                <a:latin typeface="Lato" panose="020F0502020204030203"/>
              </a:rPr>
              <a:t>Commodity Calculator</a:t>
            </a:r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 does in </a:t>
            </a:r>
            <a:r>
              <a:rPr lang="en-US" b="1" dirty="0">
                <a:solidFill>
                  <a:srgbClr val="385591"/>
                </a:solidFill>
                <a:latin typeface="Lato" panose="020F0502020204030203"/>
              </a:rPr>
              <a:t>15 minutes </a:t>
            </a:r>
            <a:r>
              <a:rPr lang="en-US" dirty="0">
                <a:solidFill>
                  <a:srgbClr val="385591"/>
                </a:solidFill>
                <a:latin typeface="Lato" panose="020F0502020204030203"/>
              </a:rPr>
              <a:t>what foodservice directors often spend 30 or more hours/year figuring out, with 90% accuracy!</a:t>
            </a:r>
          </a:p>
          <a:p>
            <a:endParaRPr lang="en-US" dirty="0">
              <a:solidFill>
                <a:srgbClr val="385591"/>
              </a:solidFill>
              <a:latin typeface="Lato" panose="020F0502020204030203"/>
            </a:endParaRPr>
          </a:p>
          <a:p>
            <a:r>
              <a:rPr lang="en-US" dirty="0" err="1">
                <a:solidFill>
                  <a:srgbClr val="365591"/>
                </a:solidFill>
                <a:latin typeface="Lato" panose="020F0502020204030203"/>
              </a:rPr>
              <a:t>DataBites</a:t>
            </a:r>
            <a:r>
              <a:rPr lang="en-US" dirty="0">
                <a:solidFill>
                  <a:srgbClr val="365591"/>
                </a:solidFill>
                <a:latin typeface="Lato" panose="020F0502020204030203"/>
              </a:rPr>
              <a:t>™ Inventory and semi-automated Order Management System </a:t>
            </a:r>
            <a:r>
              <a:rPr lang="en-US" b="1" dirty="0">
                <a:solidFill>
                  <a:srgbClr val="365591"/>
                </a:solidFill>
                <a:latin typeface="Lato" panose="020F0502020204030203"/>
              </a:rPr>
              <a:t>saves 1-2 hours per week</a:t>
            </a:r>
          </a:p>
          <a:p>
            <a:endParaRPr lang="en-US" sz="2000" dirty="0">
              <a:solidFill>
                <a:srgbClr val="385591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313075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6CE6A7-9D6F-46F9-876B-EB29F75A5E90}"/>
              </a:ext>
            </a:extLst>
          </p:cNvPr>
          <p:cNvSpPr/>
          <p:nvPr/>
        </p:nvSpPr>
        <p:spPr>
          <a:xfrm>
            <a:off x="369328" y="1678364"/>
            <a:ext cx="75253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EA14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5591"/>
                </a:solidFill>
                <a:latin typeface="Lato" panose="020F0502020204030203"/>
              </a:rPr>
              <a:t>Helps school foodservice programs remain self-operated and profitable</a:t>
            </a:r>
          </a:p>
          <a:p>
            <a:pPr marL="342900" indent="-342900">
              <a:buClr>
                <a:srgbClr val="EEA14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5591"/>
                </a:solidFill>
                <a:latin typeface="Lato" panose="020F0502020204030203"/>
              </a:rPr>
              <a:t>Breakfast Menu Builder builds a year’s worth of menus in minutes, saving hours of work and helping increase typical breakfast participation to over 50%</a:t>
            </a:r>
          </a:p>
          <a:p>
            <a:pPr marL="342900" indent="-342900">
              <a:buClr>
                <a:srgbClr val="EEA14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5591"/>
                </a:solidFill>
                <a:latin typeface="Lato" panose="020F0502020204030203"/>
              </a:rPr>
              <a:t>USDA Administrative Review and ongoing support</a:t>
            </a:r>
          </a:p>
          <a:p>
            <a:pPr marL="342900" indent="-342900">
              <a:buClr>
                <a:srgbClr val="EEA14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65591"/>
                </a:solidFill>
                <a:latin typeface="Lato" panose="020F0502020204030203"/>
                <a:cs typeface="Times New Roman" panose="02020603050405020304" pitchFamily="18" charset="0"/>
              </a:rPr>
              <a:t>CookBook</a:t>
            </a:r>
            <a:r>
              <a:rPr lang="en-US" dirty="0">
                <a:solidFill>
                  <a:srgbClr val="365591"/>
                </a:solidFill>
                <a:latin typeface="Lato" panose="020F0502020204030203"/>
                <a:cs typeface="Times New Roman" panose="02020603050405020304" pitchFamily="18" charset="0"/>
              </a:rPr>
              <a:t> scales recipes </a:t>
            </a:r>
            <a:r>
              <a:rPr lang="en-US" dirty="0">
                <a:solidFill>
                  <a:srgbClr val="385591"/>
                </a:solidFill>
                <a:latin typeface="Lato" panose="020F0502020204030203"/>
                <a:cs typeface="Times New Roman" panose="02020603050405020304" pitchFamily="18" charset="0"/>
              </a:rPr>
              <a:t>instantly to the number of students served, </a:t>
            </a:r>
            <a:r>
              <a:rPr lang="en-US" b="1" dirty="0">
                <a:solidFill>
                  <a:srgbClr val="385591"/>
                </a:solidFill>
                <a:latin typeface="Lato" panose="020F0502020204030203"/>
                <a:cs typeface="Times New Roman" panose="02020603050405020304" pitchFamily="18" charset="0"/>
              </a:rPr>
              <a:t>saving 2-3 hours per week</a:t>
            </a:r>
            <a:endParaRPr lang="en-US" b="1" dirty="0">
              <a:solidFill>
                <a:srgbClr val="365591"/>
              </a:solidFill>
              <a:latin typeface="Lato" panose="020F0502020204030203"/>
            </a:endParaRPr>
          </a:p>
          <a:p>
            <a:pPr marL="342900" indent="-342900">
              <a:buClr>
                <a:srgbClr val="EEA14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5591"/>
                </a:solidFill>
                <a:latin typeface="Lato" panose="020F0502020204030203"/>
              </a:rPr>
              <a:t>USDA Commodity Calculator </a:t>
            </a:r>
            <a:r>
              <a:rPr lang="en-US" b="1" dirty="0">
                <a:solidFill>
                  <a:srgbClr val="365591"/>
                </a:solidFill>
                <a:latin typeface="Lato" panose="020F0502020204030203"/>
                <a:cs typeface="Times New Roman" panose="02020603050405020304" pitchFamily="18" charset="0"/>
              </a:rPr>
              <a:t>saves over 30 hours/year </a:t>
            </a:r>
            <a:endParaRPr lang="en-US" b="1" dirty="0">
              <a:solidFill>
                <a:srgbClr val="365591"/>
              </a:solidFill>
              <a:latin typeface="Lato" panose="020F0502020204030203"/>
            </a:endParaRPr>
          </a:p>
          <a:p>
            <a:pPr marL="342900" indent="-342900">
              <a:buClr>
                <a:srgbClr val="EEA14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5591"/>
                </a:solidFill>
                <a:latin typeface="Lato" panose="020F0502020204030203"/>
              </a:rPr>
              <a:t>Cafeteria posters</a:t>
            </a:r>
          </a:p>
          <a:p>
            <a:pPr marL="342900" indent="-342900">
              <a:buClr>
                <a:srgbClr val="EEA14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5591"/>
                </a:solidFill>
                <a:latin typeface="Lato" panose="020F0502020204030203"/>
              </a:rPr>
              <a:t>Promotional materials: Daily menu posters, digital display images, promotional calendar creator, monthly pictorial menus</a:t>
            </a:r>
          </a:p>
          <a:p>
            <a:pPr marL="342900" indent="-342900">
              <a:buClr>
                <a:srgbClr val="EEA142"/>
              </a:buCl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365591"/>
                </a:solidFill>
                <a:latin typeface="Lato" panose="020F0502020204030203"/>
              </a:rPr>
              <a:t>Cafeteria Connection</a:t>
            </a:r>
            <a:r>
              <a:rPr lang="en-US" dirty="0">
                <a:solidFill>
                  <a:srgbClr val="365591"/>
                </a:solidFill>
                <a:latin typeface="Lato" panose="020F0502020204030203"/>
              </a:rPr>
              <a:t>, a newsletter for parents and staff will greatly increase participation</a:t>
            </a:r>
          </a:p>
          <a:p>
            <a:pPr marL="342900" indent="-342900">
              <a:buClr>
                <a:srgbClr val="EEA14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65591"/>
                </a:solidFill>
                <a:latin typeface="Lato" panose="020F0502020204030203"/>
                <a:ea typeface="Times New Roman" panose="02020603050405020304" pitchFamily="18" charset="0"/>
              </a:rPr>
              <a:t>Strongly supported by AASA (School Superintendents Association)</a:t>
            </a:r>
            <a:endParaRPr lang="en-US" b="1" dirty="0">
              <a:solidFill>
                <a:srgbClr val="365591"/>
              </a:solidFill>
              <a:latin typeface="Lato" panose="020F0502020204030203"/>
              <a:ea typeface="Calibri" panose="020F0502020204030204" pitchFamily="34" charset="0"/>
            </a:endParaRPr>
          </a:p>
          <a:p>
            <a:pPr marL="342900" indent="-342900">
              <a:buClr>
                <a:srgbClr val="EEA14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365591"/>
              </a:solidFill>
              <a:latin typeface="Lato" panose="020F0502020204030203"/>
            </a:endParaRPr>
          </a:p>
          <a:p>
            <a:pPr marL="342900" indent="-342900">
              <a:buClr>
                <a:srgbClr val="EEA14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85591"/>
              </a:solidFill>
              <a:latin typeface="Lato" panose="020F050202020403020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7B8B3-020C-4C98-9F1C-322DF546C6D6}"/>
              </a:ext>
            </a:extLst>
          </p:cNvPr>
          <p:cNvSpPr txBox="1"/>
          <p:nvPr/>
        </p:nvSpPr>
        <p:spPr>
          <a:xfrm>
            <a:off x="293197" y="1093259"/>
            <a:ext cx="37631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385591"/>
                </a:solidFill>
                <a:latin typeface="Banda Regular" panose="02000503020000020004" pitchFamily="50" charset="0"/>
              </a:rPr>
              <a:t>Value Adds</a:t>
            </a:r>
            <a:endParaRPr lang="en-US" sz="3000" dirty="0">
              <a:solidFill>
                <a:srgbClr val="385591"/>
              </a:solidFill>
              <a:latin typeface="Banda Regular" panose="020005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4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38" y="1162714"/>
            <a:ext cx="7172587" cy="64008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385591"/>
                </a:solidFill>
                <a:ea typeface="Lato" panose="020F0502020204030203" pitchFamily="34" charset="0"/>
                <a:cs typeface="Lato" panose="020F0502020204030203" pitchFamily="34" charset="0"/>
              </a:rPr>
              <a:t>Examples of Real First-Year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17DEF-E342-40F7-B6C7-FA4FEDDAA736}"/>
              </a:ext>
            </a:extLst>
          </p:cNvPr>
          <p:cNvSpPr txBox="1"/>
          <p:nvPr/>
        </p:nvSpPr>
        <p:spPr>
          <a:xfrm>
            <a:off x="352338" y="2122416"/>
            <a:ext cx="8042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EA84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Prairie Seeds Academy</a:t>
            </a:r>
            <a:r>
              <a:rPr lang="en-US" sz="2000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Increase of 40% participation and $112,000 revenue </a:t>
            </a:r>
          </a:p>
          <a:p>
            <a:pPr marL="342900" indent="-342900">
              <a:buClr>
                <a:srgbClr val="EEA84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Park Rapids Area Schools</a:t>
            </a:r>
            <a:r>
              <a:rPr lang="en-US" sz="2000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30-40% reduction in plate waste</a:t>
            </a:r>
          </a:p>
          <a:p>
            <a:pPr marL="342900" indent="-342900">
              <a:buClr>
                <a:srgbClr val="EEA84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Hanover Public Schools</a:t>
            </a:r>
            <a:r>
              <a:rPr lang="en-US" sz="2000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Daily middle school participation increase of 25% with reduced food cost/plate</a:t>
            </a:r>
          </a:p>
          <a:p>
            <a:pPr marL="342900" indent="-342900">
              <a:buClr>
                <a:srgbClr val="EEA84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Staples-Motley School District</a:t>
            </a:r>
            <a:r>
              <a:rPr lang="en-US" sz="2000" dirty="0">
                <a:solidFill>
                  <a:srgbClr val="3655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10% overall increase in participation with reduced food costs and first-ever budget surplus, and annual budget surplus in subsequent years</a:t>
            </a:r>
          </a:p>
        </p:txBody>
      </p:sp>
    </p:spTree>
    <p:extLst>
      <p:ext uri="{BB962C8B-B14F-4D97-AF65-F5344CB8AC3E}">
        <p14:creationId xmlns:p14="http://schemas.microsoft.com/office/powerpoint/2010/main" val="295622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37736"/>
            <a:ext cx="8229600" cy="64008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385591"/>
                </a:solidFill>
                <a:ea typeface="Lato" panose="020F0502020204030203" pitchFamily="34" charset="0"/>
                <a:cs typeface="Lato" panose="020F0502020204030203" pitchFamily="34" charset="0"/>
              </a:rPr>
              <a:t>Your Increased Revenue Expectations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76123-35C3-4AB0-8265-4457700EF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987" y="2122959"/>
            <a:ext cx="8335145" cy="1597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1A0E95-9897-40D3-96BC-BEA0091AAD7D}"/>
              </a:ext>
            </a:extLst>
          </p:cNvPr>
          <p:cNvSpPr txBox="1"/>
          <p:nvPr/>
        </p:nvSpPr>
        <p:spPr>
          <a:xfrm>
            <a:off x="260215" y="3745162"/>
            <a:ext cx="8387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591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Expected first year participation/revenue increase:  10%</a:t>
            </a:r>
            <a:r>
              <a:rPr lang="en-US" sz="2000" dirty="0">
                <a:solidFill>
                  <a:srgbClr val="365591"/>
                </a:solidFill>
                <a:latin typeface="Lato" panose="020F0502020204030203"/>
              </a:rPr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591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At $648 per student, </a:t>
            </a:r>
            <a:r>
              <a:rPr lang="en-US" sz="2000" b="1" dirty="0">
                <a:solidFill>
                  <a:srgbClr val="365591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how much increased revenue will you gain if you only increase participation by 5%?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591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Full money back guarantee if not satisfied with first year results</a:t>
            </a:r>
            <a:endParaRPr lang="en-US" sz="2000" dirty="0">
              <a:solidFill>
                <a:srgbClr val="365591"/>
              </a:solidFill>
              <a:latin typeface="Lato" panose="020F0502020204030203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DB83F2-FA1F-415E-B0ED-07084FBDADD1}"/>
              </a:ext>
            </a:extLst>
          </p:cNvPr>
          <p:cNvSpPr/>
          <p:nvPr/>
        </p:nvSpPr>
        <p:spPr>
          <a:xfrm>
            <a:off x="260215" y="5713660"/>
            <a:ext cx="3688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Lato" panose="020F0502020204030203"/>
              </a:rPr>
              <a:t>* See MenuFreedom.com for validated testimonials.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762229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utriStudentK-1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64C7C"/>
      </a:accent1>
      <a:accent2>
        <a:srgbClr val="EEA142"/>
      </a:accent2>
      <a:accent3>
        <a:srgbClr val="15A648"/>
      </a:accent3>
      <a:accent4>
        <a:srgbClr val="8064A2"/>
      </a:accent4>
      <a:accent5>
        <a:srgbClr val="4BACC6"/>
      </a:accent5>
      <a:accent6>
        <a:srgbClr val="66696E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NutriStudentK-1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64C7C"/>
      </a:accent1>
      <a:accent2>
        <a:srgbClr val="EEA142"/>
      </a:accent2>
      <a:accent3>
        <a:srgbClr val="15A648"/>
      </a:accent3>
      <a:accent4>
        <a:srgbClr val="8064A2"/>
      </a:accent4>
      <a:accent5>
        <a:srgbClr val="4BACC6"/>
      </a:accent5>
      <a:accent6>
        <a:srgbClr val="66696E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S PPT template 2018" id="{73AE70B8-F5A6-4C1C-B73F-540E006AE9B3}" vid="{E5DAA118-01B0-4B14-9496-C60456E42BE6}"/>
    </a:ext>
  </a:extLst>
</a:theme>
</file>

<file path=ppt/theme/theme3.xml><?xml version="1.0" encoding="utf-8"?>
<a:theme xmlns:a="http://schemas.openxmlformats.org/drawingml/2006/main" name="2_Office Theme">
  <a:themeElements>
    <a:clrScheme name="NutriStudentK-1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64C7C"/>
      </a:accent1>
      <a:accent2>
        <a:srgbClr val="EEA142"/>
      </a:accent2>
      <a:accent3>
        <a:srgbClr val="15A648"/>
      </a:accent3>
      <a:accent4>
        <a:srgbClr val="8064A2"/>
      </a:accent4>
      <a:accent5>
        <a:srgbClr val="4BACC6"/>
      </a:accent5>
      <a:accent6>
        <a:srgbClr val="66696E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S PPT template 2018" id="{73AE70B8-F5A6-4C1C-B73F-540E006AE9B3}" vid="{E5DAA118-01B0-4B14-9496-C60456E42BE6}"/>
    </a:ext>
  </a:extLst>
</a:theme>
</file>

<file path=ppt/theme/theme4.xml><?xml version="1.0" encoding="utf-8"?>
<a:theme xmlns:a="http://schemas.openxmlformats.org/drawingml/2006/main" name="2_Office Theme">
  <a:themeElements>
    <a:clrScheme name="NutriStudentK-1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64C7C"/>
      </a:accent1>
      <a:accent2>
        <a:srgbClr val="EEA142"/>
      </a:accent2>
      <a:accent3>
        <a:srgbClr val="15A648"/>
      </a:accent3>
      <a:accent4>
        <a:srgbClr val="8064A2"/>
      </a:accent4>
      <a:accent5>
        <a:srgbClr val="4BACC6"/>
      </a:accent5>
      <a:accent6>
        <a:srgbClr val="66696E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2AC73CA-A951-416E-9A66-5C8C46D91DF6}" vid="{9BFA03D0-F257-4F1F-B2A9-75EB4003FE6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utriStudentK-12">
    <a:dk1>
      <a:srgbClr val="000000"/>
    </a:dk1>
    <a:lt1>
      <a:srgbClr val="FFFFFF"/>
    </a:lt1>
    <a:dk2>
      <a:srgbClr val="1F497D"/>
    </a:dk2>
    <a:lt2>
      <a:srgbClr val="EEECE1"/>
    </a:lt2>
    <a:accent1>
      <a:srgbClr val="364C7C"/>
    </a:accent1>
    <a:accent2>
      <a:srgbClr val="EEA142"/>
    </a:accent2>
    <a:accent3>
      <a:srgbClr val="15A648"/>
    </a:accent3>
    <a:accent4>
      <a:srgbClr val="8064A2"/>
    </a:accent4>
    <a:accent5>
      <a:srgbClr val="4BACC6"/>
    </a:accent5>
    <a:accent6>
      <a:srgbClr val="66696E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7522</TotalTime>
  <Words>1084</Words>
  <Application>Microsoft Office PowerPoint</Application>
  <PresentationFormat>On-screen Show (4:3)</PresentationFormat>
  <Paragraphs>120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Banda Regular</vt:lpstr>
      <vt:lpstr>Calibri</vt:lpstr>
      <vt:lpstr>Franklin Gothic Book</vt:lpstr>
      <vt:lpstr>Franklin Gothic Medium</vt:lpstr>
      <vt:lpstr>Lato</vt:lpstr>
      <vt:lpstr>2_Office Theme</vt:lpstr>
      <vt:lpstr>2_Office Theme</vt:lpstr>
      <vt:lpstr>2_Office Theme</vt:lpstr>
      <vt:lpstr>2_Office Theme</vt:lpstr>
      <vt:lpstr>Successfully Addressing Schools'  Foodservice Needs</vt:lpstr>
      <vt:lpstr>Follow the Money: Proven Financial Success</vt:lpstr>
      <vt:lpstr>45 complete weeks of student-approved, USDA-compliant lunch menus</vt:lpstr>
      <vt:lpstr>Semi-Automated Food Production Reports</vt:lpstr>
      <vt:lpstr>Kids Eat With Their Eyes!</vt:lpstr>
      <vt:lpstr>Tools to simplify commodity and product ordering</vt:lpstr>
      <vt:lpstr>PowerPoint Presentation</vt:lpstr>
      <vt:lpstr>Examples of Real First-Year Results</vt:lpstr>
      <vt:lpstr>Your Increased Revenue Expectations</vt:lpstr>
      <vt:lpstr>Don’t take our word for it!</vt:lpstr>
      <vt:lpstr>Client Testimonials</vt:lpstr>
      <vt:lpstr>Reduced cost80% of participating schools most dependent on USDA reimbursements lack resources to meet the Healthy, Hunger-Free Kids Act’s strict requirements.2                                     - Increased revenue - Reduced cost - Reduced waste - Reduced administrative time - Ensured RD-certified USDA compliance  - 100% money-back guarantee   </vt:lpstr>
      <vt:lpstr>Love It or it’s free. Period.</vt:lpstr>
      <vt:lpstr>Pricing: Transparent, Concise, Risk-Free</vt:lpstr>
      <vt:lpstr>             Questions?  Amanda@NutriStudentsK-12.com 909-646-0374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Craig</dc:creator>
  <cp:lastModifiedBy>Rebekah Harvell</cp:lastModifiedBy>
  <cp:revision>69</cp:revision>
  <dcterms:created xsi:type="dcterms:W3CDTF">2020-03-05T17:42:44Z</dcterms:created>
  <dcterms:modified xsi:type="dcterms:W3CDTF">2021-10-05T19:52:36Z</dcterms:modified>
</cp:coreProperties>
</file>